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3.xml" ContentType="application/vnd.openxmlformats-officedocument.drawingml.diagramData+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70" r:id="rId3"/>
  </p:sldMasterIdLst>
  <p:notesMasterIdLst>
    <p:notesMasterId r:id="rId38"/>
  </p:notesMasterIdLst>
  <p:sldIdLst>
    <p:sldId id="259" r:id="rId4"/>
    <p:sldId id="263" r:id="rId5"/>
    <p:sldId id="264" r:id="rId6"/>
    <p:sldId id="260" r:id="rId7"/>
    <p:sldId id="261" r:id="rId8"/>
    <p:sldId id="266" r:id="rId9"/>
    <p:sldId id="309" r:id="rId10"/>
    <p:sldId id="267" r:id="rId11"/>
    <p:sldId id="268" r:id="rId12"/>
    <p:sldId id="269" r:id="rId13"/>
    <p:sldId id="262" r:id="rId14"/>
    <p:sldId id="270" r:id="rId15"/>
    <p:sldId id="257" r:id="rId16"/>
    <p:sldId id="273" r:id="rId17"/>
    <p:sldId id="274" r:id="rId18"/>
    <p:sldId id="277" r:id="rId19"/>
    <p:sldId id="271" r:id="rId20"/>
    <p:sldId id="276" r:id="rId21"/>
    <p:sldId id="275" r:id="rId22"/>
    <p:sldId id="278" r:id="rId23"/>
    <p:sldId id="279" r:id="rId24"/>
    <p:sldId id="280" r:id="rId25"/>
    <p:sldId id="285" r:id="rId26"/>
    <p:sldId id="281" r:id="rId27"/>
    <p:sldId id="284" r:id="rId28"/>
    <p:sldId id="282" r:id="rId29"/>
    <p:sldId id="283" r:id="rId30"/>
    <p:sldId id="303" r:id="rId31"/>
    <p:sldId id="304" r:id="rId32"/>
    <p:sldId id="305" r:id="rId33"/>
    <p:sldId id="306" r:id="rId34"/>
    <p:sldId id="308" r:id="rId35"/>
    <p:sldId id="307" r:id="rId36"/>
    <p:sldId id="289"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78" autoAdjust="0"/>
    <p:restoredTop sz="94660"/>
  </p:normalViewPr>
  <p:slideViewPr>
    <p:cSldViewPr>
      <p:cViewPr>
        <p:scale>
          <a:sx n="72" d="100"/>
          <a:sy n="72" d="100"/>
        </p:scale>
        <p:origin x="-1326" y="-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F626CE-449A-4D46-AD35-DEE6A0E987F3}"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GB"/>
        </a:p>
      </dgm:t>
    </dgm:pt>
    <dgm:pt modelId="{398C74F0-F81F-4CC9-93BA-21F0EA8E5D83}">
      <dgm:prSet phldrT="[Text]"/>
      <dgm:spPr/>
      <dgm:t>
        <a:bodyPr/>
        <a:lstStyle/>
        <a:p>
          <a:r>
            <a:rPr lang="en-GB" dirty="0" err="1" smtClean="0"/>
            <a:t>Neopioidni</a:t>
          </a:r>
          <a:r>
            <a:rPr lang="en-GB" dirty="0" smtClean="0"/>
            <a:t> </a:t>
          </a:r>
          <a:r>
            <a:rPr lang="en-GB" dirty="0" err="1" smtClean="0"/>
            <a:t>analgetici</a:t>
          </a:r>
          <a:endParaRPr lang="en-GB" dirty="0"/>
        </a:p>
      </dgm:t>
    </dgm:pt>
    <dgm:pt modelId="{A8454CF4-D183-4103-9558-AE964627FE1D}" type="parTrans" cxnId="{441E8C3F-90C5-4879-AE55-002B34A1FA5F}">
      <dgm:prSet/>
      <dgm:spPr/>
      <dgm:t>
        <a:bodyPr/>
        <a:lstStyle/>
        <a:p>
          <a:endParaRPr lang="en-GB"/>
        </a:p>
      </dgm:t>
    </dgm:pt>
    <dgm:pt modelId="{4EB9A0B4-D671-4194-8D45-9A8CF382D6CE}" type="sibTrans" cxnId="{441E8C3F-90C5-4879-AE55-002B34A1FA5F}">
      <dgm:prSet/>
      <dgm:spPr/>
      <dgm:t>
        <a:bodyPr/>
        <a:lstStyle/>
        <a:p>
          <a:endParaRPr lang="en-GB"/>
        </a:p>
      </dgm:t>
    </dgm:pt>
    <dgm:pt modelId="{4489D54A-1DF0-4FCD-A69C-F1973409F28F}">
      <dgm:prSet phldrT="[Text]"/>
      <dgm:spPr/>
      <dgm:t>
        <a:bodyPr/>
        <a:lstStyle/>
        <a:p>
          <a:r>
            <a:rPr lang="en-GB" dirty="0" err="1" smtClean="0"/>
            <a:t>Slabi</a:t>
          </a:r>
          <a:r>
            <a:rPr lang="en-GB" dirty="0" smtClean="0"/>
            <a:t> </a:t>
          </a:r>
          <a:r>
            <a:rPr lang="en-GB" dirty="0" err="1" smtClean="0"/>
            <a:t>opioidi</a:t>
          </a:r>
          <a:endParaRPr lang="en-GB" dirty="0"/>
        </a:p>
      </dgm:t>
    </dgm:pt>
    <dgm:pt modelId="{A34219A0-DE41-4C2B-A05E-0A914DC2CC5C}" type="parTrans" cxnId="{BD68EA93-F101-4EB6-8A84-12FB3FEBEF43}">
      <dgm:prSet/>
      <dgm:spPr/>
      <dgm:t>
        <a:bodyPr/>
        <a:lstStyle/>
        <a:p>
          <a:endParaRPr lang="en-GB"/>
        </a:p>
      </dgm:t>
    </dgm:pt>
    <dgm:pt modelId="{D497BA04-681C-4CEA-A1F0-667BB384AB10}" type="sibTrans" cxnId="{BD68EA93-F101-4EB6-8A84-12FB3FEBEF43}">
      <dgm:prSet/>
      <dgm:spPr/>
      <dgm:t>
        <a:bodyPr/>
        <a:lstStyle/>
        <a:p>
          <a:endParaRPr lang="en-GB"/>
        </a:p>
      </dgm:t>
    </dgm:pt>
    <dgm:pt modelId="{4CA66CB6-AD1C-4346-BFF3-C4D2DF070D6D}">
      <dgm:prSet phldrT="[Text]"/>
      <dgm:spPr/>
      <dgm:t>
        <a:bodyPr/>
        <a:lstStyle/>
        <a:p>
          <a:r>
            <a:rPr lang="en-GB" dirty="0" err="1" smtClean="0"/>
            <a:t>Jaki</a:t>
          </a:r>
          <a:r>
            <a:rPr lang="en-GB" dirty="0" smtClean="0"/>
            <a:t> </a:t>
          </a:r>
          <a:r>
            <a:rPr lang="en-GB" dirty="0" err="1" smtClean="0"/>
            <a:t>opioidi</a:t>
          </a:r>
          <a:endParaRPr lang="en-GB" dirty="0"/>
        </a:p>
      </dgm:t>
    </dgm:pt>
    <dgm:pt modelId="{427D5242-210A-4F3C-B7DC-8D514D77F9BE}" type="parTrans" cxnId="{82DE726D-DEDC-4408-B03D-717F46EE3B48}">
      <dgm:prSet/>
      <dgm:spPr/>
      <dgm:t>
        <a:bodyPr/>
        <a:lstStyle/>
        <a:p>
          <a:endParaRPr lang="en-GB"/>
        </a:p>
      </dgm:t>
    </dgm:pt>
    <dgm:pt modelId="{A73ADCAF-D563-4634-9D58-BD51C0D297C1}" type="sibTrans" cxnId="{82DE726D-DEDC-4408-B03D-717F46EE3B48}">
      <dgm:prSet/>
      <dgm:spPr/>
      <dgm:t>
        <a:bodyPr/>
        <a:lstStyle/>
        <a:p>
          <a:endParaRPr lang="en-GB"/>
        </a:p>
      </dgm:t>
    </dgm:pt>
    <dgm:pt modelId="{0C541BB3-9D6E-4F3D-8680-87AFF4F621F0}">
      <dgm:prSet phldrT="[Text]"/>
      <dgm:spPr/>
      <dgm:t>
        <a:bodyPr/>
        <a:lstStyle/>
        <a:p>
          <a:r>
            <a:rPr lang="en-GB" dirty="0" err="1" smtClean="0"/>
            <a:t>Hirurška</a:t>
          </a:r>
          <a:r>
            <a:rPr lang="en-GB" dirty="0" smtClean="0"/>
            <a:t> </a:t>
          </a:r>
          <a:r>
            <a:rPr lang="en-GB" dirty="0" err="1" smtClean="0"/>
            <a:t>intervencija</a:t>
          </a:r>
          <a:endParaRPr lang="en-GB" dirty="0"/>
        </a:p>
      </dgm:t>
    </dgm:pt>
    <dgm:pt modelId="{273A69AD-A220-455D-A299-B463AA09D3B7}" type="parTrans" cxnId="{A95541DB-4AD7-4827-9243-639F61F6E2A0}">
      <dgm:prSet/>
      <dgm:spPr/>
      <dgm:t>
        <a:bodyPr/>
        <a:lstStyle/>
        <a:p>
          <a:endParaRPr lang="en-GB"/>
        </a:p>
      </dgm:t>
    </dgm:pt>
    <dgm:pt modelId="{9D4349C4-4D0B-42B1-A891-2B3F995A8A71}" type="sibTrans" cxnId="{A95541DB-4AD7-4827-9243-639F61F6E2A0}">
      <dgm:prSet/>
      <dgm:spPr/>
      <dgm:t>
        <a:bodyPr/>
        <a:lstStyle/>
        <a:p>
          <a:endParaRPr lang="en-GB"/>
        </a:p>
      </dgm:t>
    </dgm:pt>
    <dgm:pt modelId="{728BAB37-753C-49B0-A948-1AFABE375D9F}" type="pres">
      <dgm:prSet presAssocID="{DFF626CE-449A-4D46-AD35-DEE6A0E987F3}" presName="rootnode" presStyleCnt="0">
        <dgm:presLayoutVars>
          <dgm:chMax/>
          <dgm:chPref/>
          <dgm:dir/>
          <dgm:animLvl val="lvl"/>
        </dgm:presLayoutVars>
      </dgm:prSet>
      <dgm:spPr/>
      <dgm:t>
        <a:bodyPr/>
        <a:lstStyle/>
        <a:p>
          <a:endParaRPr lang="en-GB"/>
        </a:p>
      </dgm:t>
    </dgm:pt>
    <dgm:pt modelId="{719EFB2F-E43C-4F26-90C8-B1F8BDBEEB57}" type="pres">
      <dgm:prSet presAssocID="{398C74F0-F81F-4CC9-93BA-21F0EA8E5D83}" presName="composite" presStyleCnt="0"/>
      <dgm:spPr/>
    </dgm:pt>
    <dgm:pt modelId="{3AB21847-F17A-413D-8CC6-6A5B1A1278DE}" type="pres">
      <dgm:prSet presAssocID="{398C74F0-F81F-4CC9-93BA-21F0EA8E5D83}" presName="LShape" presStyleLbl="alignNode1" presStyleIdx="0" presStyleCnt="7"/>
      <dgm:spPr/>
    </dgm:pt>
    <dgm:pt modelId="{79AB8BA8-EFDA-4325-A9E3-8FC7120270FC}" type="pres">
      <dgm:prSet presAssocID="{398C74F0-F81F-4CC9-93BA-21F0EA8E5D83}" presName="ParentText" presStyleLbl="revTx" presStyleIdx="0" presStyleCnt="4">
        <dgm:presLayoutVars>
          <dgm:chMax val="0"/>
          <dgm:chPref val="0"/>
          <dgm:bulletEnabled val="1"/>
        </dgm:presLayoutVars>
      </dgm:prSet>
      <dgm:spPr/>
      <dgm:t>
        <a:bodyPr/>
        <a:lstStyle/>
        <a:p>
          <a:endParaRPr lang="en-GB"/>
        </a:p>
      </dgm:t>
    </dgm:pt>
    <dgm:pt modelId="{C7FDCEDE-63C6-48A9-879C-B65259B34423}" type="pres">
      <dgm:prSet presAssocID="{398C74F0-F81F-4CC9-93BA-21F0EA8E5D83}" presName="Triangle" presStyleLbl="alignNode1" presStyleIdx="1" presStyleCnt="7"/>
      <dgm:spPr/>
    </dgm:pt>
    <dgm:pt modelId="{79332C06-C5D2-4E54-904F-3B89A832E728}" type="pres">
      <dgm:prSet presAssocID="{4EB9A0B4-D671-4194-8D45-9A8CF382D6CE}" presName="sibTrans" presStyleCnt="0"/>
      <dgm:spPr/>
    </dgm:pt>
    <dgm:pt modelId="{008A5301-6382-4F52-A3B1-893470431199}" type="pres">
      <dgm:prSet presAssocID="{4EB9A0B4-D671-4194-8D45-9A8CF382D6CE}" presName="space" presStyleCnt="0"/>
      <dgm:spPr/>
    </dgm:pt>
    <dgm:pt modelId="{ABA06DD1-30C0-4940-A409-63E6880C22E0}" type="pres">
      <dgm:prSet presAssocID="{4489D54A-1DF0-4FCD-A69C-F1973409F28F}" presName="composite" presStyleCnt="0"/>
      <dgm:spPr/>
    </dgm:pt>
    <dgm:pt modelId="{24D2C117-466C-4B6F-83EF-3A9BFB475A75}" type="pres">
      <dgm:prSet presAssocID="{4489D54A-1DF0-4FCD-A69C-F1973409F28F}" presName="LShape" presStyleLbl="alignNode1" presStyleIdx="2" presStyleCnt="7"/>
      <dgm:spPr/>
    </dgm:pt>
    <dgm:pt modelId="{D1E4CA9C-7EE7-4E99-B4C7-711ED9FDFB9C}" type="pres">
      <dgm:prSet presAssocID="{4489D54A-1DF0-4FCD-A69C-F1973409F28F}" presName="ParentText" presStyleLbl="revTx" presStyleIdx="1" presStyleCnt="4">
        <dgm:presLayoutVars>
          <dgm:chMax val="0"/>
          <dgm:chPref val="0"/>
          <dgm:bulletEnabled val="1"/>
        </dgm:presLayoutVars>
      </dgm:prSet>
      <dgm:spPr/>
      <dgm:t>
        <a:bodyPr/>
        <a:lstStyle/>
        <a:p>
          <a:endParaRPr lang="en-GB"/>
        </a:p>
      </dgm:t>
    </dgm:pt>
    <dgm:pt modelId="{93CB0CFE-1EA4-4D92-B058-97540AECD904}" type="pres">
      <dgm:prSet presAssocID="{4489D54A-1DF0-4FCD-A69C-F1973409F28F}" presName="Triangle" presStyleLbl="alignNode1" presStyleIdx="3" presStyleCnt="7"/>
      <dgm:spPr/>
    </dgm:pt>
    <dgm:pt modelId="{9945AB3F-5F96-4B47-A84B-C076B9E4EE94}" type="pres">
      <dgm:prSet presAssocID="{D497BA04-681C-4CEA-A1F0-667BB384AB10}" presName="sibTrans" presStyleCnt="0"/>
      <dgm:spPr/>
    </dgm:pt>
    <dgm:pt modelId="{FF36F6D5-F6F8-4DFE-8E41-08B1AB22F5FA}" type="pres">
      <dgm:prSet presAssocID="{D497BA04-681C-4CEA-A1F0-667BB384AB10}" presName="space" presStyleCnt="0"/>
      <dgm:spPr/>
    </dgm:pt>
    <dgm:pt modelId="{FD1FED40-7F02-4116-815F-C009E5653A5A}" type="pres">
      <dgm:prSet presAssocID="{4CA66CB6-AD1C-4346-BFF3-C4D2DF070D6D}" presName="composite" presStyleCnt="0"/>
      <dgm:spPr/>
    </dgm:pt>
    <dgm:pt modelId="{B24E3B99-2B00-44DE-8894-689D0FF92F0B}" type="pres">
      <dgm:prSet presAssocID="{4CA66CB6-AD1C-4346-BFF3-C4D2DF070D6D}" presName="LShape" presStyleLbl="alignNode1" presStyleIdx="4" presStyleCnt="7" custLinFactNeighborX="-1483" custLinFactNeighborY="-4727"/>
      <dgm:spPr/>
    </dgm:pt>
    <dgm:pt modelId="{0D9B8B8B-5935-44AD-965B-DFCDD64FBF96}" type="pres">
      <dgm:prSet presAssocID="{4CA66CB6-AD1C-4346-BFF3-C4D2DF070D6D}" presName="ParentText" presStyleLbl="revTx" presStyleIdx="2" presStyleCnt="4">
        <dgm:presLayoutVars>
          <dgm:chMax val="0"/>
          <dgm:chPref val="0"/>
          <dgm:bulletEnabled val="1"/>
        </dgm:presLayoutVars>
      </dgm:prSet>
      <dgm:spPr/>
      <dgm:t>
        <a:bodyPr/>
        <a:lstStyle/>
        <a:p>
          <a:endParaRPr lang="en-GB"/>
        </a:p>
      </dgm:t>
    </dgm:pt>
    <dgm:pt modelId="{96C1A308-2BAF-4914-B6E3-84922DF98E42}" type="pres">
      <dgm:prSet presAssocID="{4CA66CB6-AD1C-4346-BFF3-C4D2DF070D6D}" presName="Triangle" presStyleLbl="alignNode1" presStyleIdx="5" presStyleCnt="7"/>
      <dgm:spPr/>
    </dgm:pt>
    <dgm:pt modelId="{BC7C323B-D7B6-4C6C-9BA8-01A428F893A4}" type="pres">
      <dgm:prSet presAssocID="{A73ADCAF-D563-4634-9D58-BD51C0D297C1}" presName="sibTrans" presStyleCnt="0"/>
      <dgm:spPr/>
    </dgm:pt>
    <dgm:pt modelId="{524A0B9E-A498-4744-B0CD-7B0789380725}" type="pres">
      <dgm:prSet presAssocID="{A73ADCAF-D563-4634-9D58-BD51C0D297C1}" presName="space" presStyleCnt="0"/>
      <dgm:spPr/>
    </dgm:pt>
    <dgm:pt modelId="{58FC991B-C8B6-403B-9C87-CD985509FD1F}" type="pres">
      <dgm:prSet presAssocID="{0C541BB3-9D6E-4F3D-8680-87AFF4F621F0}" presName="composite" presStyleCnt="0"/>
      <dgm:spPr/>
    </dgm:pt>
    <dgm:pt modelId="{EF3D8C9E-DCD7-4F3F-BFB3-2C21249DF10A}" type="pres">
      <dgm:prSet presAssocID="{0C541BB3-9D6E-4F3D-8680-87AFF4F621F0}" presName="LShape" presStyleLbl="alignNode1" presStyleIdx="6" presStyleCnt="7"/>
      <dgm:spPr/>
    </dgm:pt>
    <dgm:pt modelId="{15572EE9-A6CA-4E9E-8F45-033B5CABDE0B}" type="pres">
      <dgm:prSet presAssocID="{0C541BB3-9D6E-4F3D-8680-87AFF4F621F0}" presName="ParentText" presStyleLbl="revTx" presStyleIdx="3" presStyleCnt="4">
        <dgm:presLayoutVars>
          <dgm:chMax val="0"/>
          <dgm:chPref val="0"/>
          <dgm:bulletEnabled val="1"/>
        </dgm:presLayoutVars>
      </dgm:prSet>
      <dgm:spPr/>
      <dgm:t>
        <a:bodyPr/>
        <a:lstStyle/>
        <a:p>
          <a:endParaRPr lang="en-GB"/>
        </a:p>
      </dgm:t>
    </dgm:pt>
  </dgm:ptLst>
  <dgm:cxnLst>
    <dgm:cxn modelId="{BD68EA93-F101-4EB6-8A84-12FB3FEBEF43}" srcId="{DFF626CE-449A-4D46-AD35-DEE6A0E987F3}" destId="{4489D54A-1DF0-4FCD-A69C-F1973409F28F}" srcOrd="1" destOrd="0" parTransId="{A34219A0-DE41-4C2B-A05E-0A914DC2CC5C}" sibTransId="{D497BA04-681C-4CEA-A1F0-667BB384AB10}"/>
    <dgm:cxn modelId="{A0ED58AC-E826-459A-BDF9-97169BD7FEF7}" type="presOf" srcId="{4CA66CB6-AD1C-4346-BFF3-C4D2DF070D6D}" destId="{0D9B8B8B-5935-44AD-965B-DFCDD64FBF96}" srcOrd="0" destOrd="0" presId="urn:microsoft.com/office/officeart/2009/3/layout/StepUpProcess"/>
    <dgm:cxn modelId="{4C39CB58-E10D-473B-9F77-9EBD7E057841}" type="presOf" srcId="{DFF626CE-449A-4D46-AD35-DEE6A0E987F3}" destId="{728BAB37-753C-49B0-A948-1AFABE375D9F}" srcOrd="0" destOrd="0" presId="urn:microsoft.com/office/officeart/2009/3/layout/StepUpProcess"/>
    <dgm:cxn modelId="{441E8C3F-90C5-4879-AE55-002B34A1FA5F}" srcId="{DFF626CE-449A-4D46-AD35-DEE6A0E987F3}" destId="{398C74F0-F81F-4CC9-93BA-21F0EA8E5D83}" srcOrd="0" destOrd="0" parTransId="{A8454CF4-D183-4103-9558-AE964627FE1D}" sibTransId="{4EB9A0B4-D671-4194-8D45-9A8CF382D6CE}"/>
    <dgm:cxn modelId="{A95541DB-4AD7-4827-9243-639F61F6E2A0}" srcId="{DFF626CE-449A-4D46-AD35-DEE6A0E987F3}" destId="{0C541BB3-9D6E-4F3D-8680-87AFF4F621F0}" srcOrd="3" destOrd="0" parTransId="{273A69AD-A220-455D-A299-B463AA09D3B7}" sibTransId="{9D4349C4-4D0B-42B1-A891-2B3F995A8A71}"/>
    <dgm:cxn modelId="{82DE726D-DEDC-4408-B03D-717F46EE3B48}" srcId="{DFF626CE-449A-4D46-AD35-DEE6A0E987F3}" destId="{4CA66CB6-AD1C-4346-BFF3-C4D2DF070D6D}" srcOrd="2" destOrd="0" parTransId="{427D5242-210A-4F3C-B7DC-8D514D77F9BE}" sibTransId="{A73ADCAF-D563-4634-9D58-BD51C0D297C1}"/>
    <dgm:cxn modelId="{785DCBE2-5A3C-4E18-9788-5A1D61CD580F}" type="presOf" srcId="{4489D54A-1DF0-4FCD-A69C-F1973409F28F}" destId="{D1E4CA9C-7EE7-4E99-B4C7-711ED9FDFB9C}" srcOrd="0" destOrd="0" presId="urn:microsoft.com/office/officeart/2009/3/layout/StepUpProcess"/>
    <dgm:cxn modelId="{E57A78BC-ADE6-4A9A-B22A-9E9E0D4C6EA4}" type="presOf" srcId="{0C541BB3-9D6E-4F3D-8680-87AFF4F621F0}" destId="{15572EE9-A6CA-4E9E-8F45-033B5CABDE0B}" srcOrd="0" destOrd="0" presId="urn:microsoft.com/office/officeart/2009/3/layout/StepUpProcess"/>
    <dgm:cxn modelId="{428D39AD-526B-4947-AB43-35909B9640BA}" type="presOf" srcId="{398C74F0-F81F-4CC9-93BA-21F0EA8E5D83}" destId="{79AB8BA8-EFDA-4325-A9E3-8FC7120270FC}" srcOrd="0" destOrd="0" presId="urn:microsoft.com/office/officeart/2009/3/layout/StepUpProcess"/>
    <dgm:cxn modelId="{D581CFF0-A0F2-45B6-BED3-52F0F8B67AF6}" type="presParOf" srcId="{728BAB37-753C-49B0-A948-1AFABE375D9F}" destId="{719EFB2F-E43C-4F26-90C8-B1F8BDBEEB57}" srcOrd="0" destOrd="0" presId="urn:microsoft.com/office/officeart/2009/3/layout/StepUpProcess"/>
    <dgm:cxn modelId="{FE2DFC03-446A-4ADF-B886-109F48149E53}" type="presParOf" srcId="{719EFB2F-E43C-4F26-90C8-B1F8BDBEEB57}" destId="{3AB21847-F17A-413D-8CC6-6A5B1A1278DE}" srcOrd="0" destOrd="0" presId="urn:microsoft.com/office/officeart/2009/3/layout/StepUpProcess"/>
    <dgm:cxn modelId="{A10163EE-8E03-46A4-8EE7-D17BD2E1E93F}" type="presParOf" srcId="{719EFB2F-E43C-4F26-90C8-B1F8BDBEEB57}" destId="{79AB8BA8-EFDA-4325-A9E3-8FC7120270FC}" srcOrd="1" destOrd="0" presId="urn:microsoft.com/office/officeart/2009/3/layout/StepUpProcess"/>
    <dgm:cxn modelId="{C3F83B3B-B66D-4605-9200-ACB1565CDECA}" type="presParOf" srcId="{719EFB2F-E43C-4F26-90C8-B1F8BDBEEB57}" destId="{C7FDCEDE-63C6-48A9-879C-B65259B34423}" srcOrd="2" destOrd="0" presId="urn:microsoft.com/office/officeart/2009/3/layout/StepUpProcess"/>
    <dgm:cxn modelId="{45473A0B-6113-4D06-8633-7EED21707E55}" type="presParOf" srcId="{728BAB37-753C-49B0-A948-1AFABE375D9F}" destId="{79332C06-C5D2-4E54-904F-3B89A832E728}" srcOrd="1" destOrd="0" presId="urn:microsoft.com/office/officeart/2009/3/layout/StepUpProcess"/>
    <dgm:cxn modelId="{DF67E8BF-8382-49F8-A96E-583861397A47}" type="presParOf" srcId="{79332C06-C5D2-4E54-904F-3B89A832E728}" destId="{008A5301-6382-4F52-A3B1-893470431199}" srcOrd="0" destOrd="0" presId="urn:microsoft.com/office/officeart/2009/3/layout/StepUpProcess"/>
    <dgm:cxn modelId="{FD5D4CFF-F6BA-4B02-9DDA-911DEDDAF149}" type="presParOf" srcId="{728BAB37-753C-49B0-A948-1AFABE375D9F}" destId="{ABA06DD1-30C0-4940-A409-63E6880C22E0}" srcOrd="2" destOrd="0" presId="urn:microsoft.com/office/officeart/2009/3/layout/StepUpProcess"/>
    <dgm:cxn modelId="{79E9F464-1645-46F9-B0F6-048479AF8EF1}" type="presParOf" srcId="{ABA06DD1-30C0-4940-A409-63E6880C22E0}" destId="{24D2C117-466C-4B6F-83EF-3A9BFB475A75}" srcOrd="0" destOrd="0" presId="urn:microsoft.com/office/officeart/2009/3/layout/StepUpProcess"/>
    <dgm:cxn modelId="{BA0C4627-2142-448C-BDED-B9199CFBF6B1}" type="presParOf" srcId="{ABA06DD1-30C0-4940-A409-63E6880C22E0}" destId="{D1E4CA9C-7EE7-4E99-B4C7-711ED9FDFB9C}" srcOrd="1" destOrd="0" presId="urn:microsoft.com/office/officeart/2009/3/layout/StepUpProcess"/>
    <dgm:cxn modelId="{96AF570A-5C3C-4AB2-84C1-ABEC4B55D083}" type="presParOf" srcId="{ABA06DD1-30C0-4940-A409-63E6880C22E0}" destId="{93CB0CFE-1EA4-4D92-B058-97540AECD904}" srcOrd="2" destOrd="0" presId="urn:microsoft.com/office/officeart/2009/3/layout/StepUpProcess"/>
    <dgm:cxn modelId="{537DE5FA-771A-43CE-B4D2-39766F6A582C}" type="presParOf" srcId="{728BAB37-753C-49B0-A948-1AFABE375D9F}" destId="{9945AB3F-5F96-4B47-A84B-C076B9E4EE94}" srcOrd="3" destOrd="0" presId="urn:microsoft.com/office/officeart/2009/3/layout/StepUpProcess"/>
    <dgm:cxn modelId="{A6FC87D1-B0A3-4599-9DC3-B058864600EF}" type="presParOf" srcId="{9945AB3F-5F96-4B47-A84B-C076B9E4EE94}" destId="{FF36F6D5-F6F8-4DFE-8E41-08B1AB22F5FA}" srcOrd="0" destOrd="0" presId="urn:microsoft.com/office/officeart/2009/3/layout/StepUpProcess"/>
    <dgm:cxn modelId="{163C4460-63CC-4344-A3EE-E599FDFD12F7}" type="presParOf" srcId="{728BAB37-753C-49B0-A948-1AFABE375D9F}" destId="{FD1FED40-7F02-4116-815F-C009E5653A5A}" srcOrd="4" destOrd="0" presId="urn:microsoft.com/office/officeart/2009/3/layout/StepUpProcess"/>
    <dgm:cxn modelId="{E6A15746-B62F-4D93-B625-3DF11F475AEC}" type="presParOf" srcId="{FD1FED40-7F02-4116-815F-C009E5653A5A}" destId="{B24E3B99-2B00-44DE-8894-689D0FF92F0B}" srcOrd="0" destOrd="0" presId="urn:microsoft.com/office/officeart/2009/3/layout/StepUpProcess"/>
    <dgm:cxn modelId="{678DB910-939B-4110-9979-17B2907C2156}" type="presParOf" srcId="{FD1FED40-7F02-4116-815F-C009E5653A5A}" destId="{0D9B8B8B-5935-44AD-965B-DFCDD64FBF96}" srcOrd="1" destOrd="0" presId="urn:microsoft.com/office/officeart/2009/3/layout/StepUpProcess"/>
    <dgm:cxn modelId="{A6CB153E-9428-424C-A9A3-4ABCFB6C19C3}" type="presParOf" srcId="{FD1FED40-7F02-4116-815F-C009E5653A5A}" destId="{96C1A308-2BAF-4914-B6E3-84922DF98E42}" srcOrd="2" destOrd="0" presId="urn:microsoft.com/office/officeart/2009/3/layout/StepUpProcess"/>
    <dgm:cxn modelId="{FD47647D-3F78-49D0-89BA-61E80CA55BC1}" type="presParOf" srcId="{728BAB37-753C-49B0-A948-1AFABE375D9F}" destId="{BC7C323B-D7B6-4C6C-9BA8-01A428F893A4}" srcOrd="5" destOrd="0" presId="urn:microsoft.com/office/officeart/2009/3/layout/StepUpProcess"/>
    <dgm:cxn modelId="{56FA3C5E-7955-4A37-9AE4-3E8EEEF4E9E4}" type="presParOf" srcId="{BC7C323B-D7B6-4C6C-9BA8-01A428F893A4}" destId="{524A0B9E-A498-4744-B0CD-7B0789380725}" srcOrd="0" destOrd="0" presId="urn:microsoft.com/office/officeart/2009/3/layout/StepUpProcess"/>
    <dgm:cxn modelId="{BEAF3A4E-A87F-4981-979F-2746AB3AD357}" type="presParOf" srcId="{728BAB37-753C-49B0-A948-1AFABE375D9F}" destId="{58FC991B-C8B6-403B-9C87-CD985509FD1F}" srcOrd="6" destOrd="0" presId="urn:microsoft.com/office/officeart/2009/3/layout/StepUpProcess"/>
    <dgm:cxn modelId="{FC98105A-11B2-44E6-A33F-7F76C0C626B6}" type="presParOf" srcId="{58FC991B-C8B6-403B-9C87-CD985509FD1F}" destId="{EF3D8C9E-DCD7-4F3F-BFB3-2C21249DF10A}" srcOrd="0" destOrd="0" presId="urn:microsoft.com/office/officeart/2009/3/layout/StepUpProcess"/>
    <dgm:cxn modelId="{4F300A22-87B7-4482-AF64-CC97931E455D}" type="presParOf" srcId="{58FC991B-C8B6-403B-9C87-CD985509FD1F}" destId="{15572EE9-A6CA-4E9E-8F45-033B5CABDE0B}" srcOrd="1" destOrd="0" presId="urn:microsoft.com/office/officeart/2009/3/layout/StepUp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C1F634F-0FE3-419E-9476-BBE88D6843B2}" type="doc">
      <dgm:prSet loTypeId="urn:microsoft.com/office/officeart/2005/8/layout/vList3#1" loCatId="list" qsTypeId="urn:microsoft.com/office/officeart/2005/8/quickstyle/simple1" qsCatId="simple" csTypeId="urn:microsoft.com/office/officeart/2005/8/colors/colorful5" csCatId="colorful" phldr="1"/>
      <dgm:spPr/>
    </dgm:pt>
    <dgm:pt modelId="{75072736-3BF2-4FB1-B00C-E1AD47BD1154}">
      <dgm:prSet phldrT="[Text]"/>
      <dgm:spPr/>
      <dgm:t>
        <a:bodyPr/>
        <a:lstStyle/>
        <a:p>
          <a:r>
            <a:rPr lang="en-GB" dirty="0" err="1" smtClean="0"/>
            <a:t>Identifikacija</a:t>
          </a:r>
          <a:r>
            <a:rPr lang="en-GB" dirty="0" smtClean="0"/>
            <a:t>/</a:t>
          </a:r>
          <a:r>
            <a:rPr lang="en-GB" dirty="0" err="1" smtClean="0"/>
            <a:t>tretman</a:t>
          </a:r>
          <a:r>
            <a:rPr lang="en-GB" dirty="0" smtClean="0"/>
            <a:t> </a:t>
          </a:r>
          <a:r>
            <a:rPr lang="en-GB" dirty="0" err="1" smtClean="0"/>
            <a:t>uzroka</a:t>
          </a:r>
          <a:r>
            <a:rPr lang="en-GB" dirty="0" smtClean="0"/>
            <a:t> bola, </a:t>
          </a:r>
          <a:r>
            <a:rPr lang="en-GB" dirty="0" err="1" smtClean="0"/>
            <a:t>po</a:t>
          </a:r>
          <a:r>
            <a:rPr lang="en-GB" dirty="0" smtClean="0"/>
            <a:t> </a:t>
          </a:r>
          <a:r>
            <a:rPr lang="en-GB" dirty="0" err="1" smtClean="0"/>
            <a:t>algoritmu</a:t>
          </a:r>
          <a:r>
            <a:rPr lang="en-GB" dirty="0" smtClean="0"/>
            <a:t> </a:t>
          </a:r>
          <a:r>
            <a:rPr lang="en-GB" dirty="0" err="1" smtClean="0"/>
            <a:t>minimalno</a:t>
          </a:r>
          <a:r>
            <a:rPr lang="en-GB" dirty="0" smtClean="0"/>
            <a:t> </a:t>
          </a:r>
          <a:r>
            <a:rPr lang="en-GB" dirty="0" err="1" smtClean="0"/>
            <a:t>invazivnih</a:t>
          </a:r>
          <a:r>
            <a:rPr lang="en-GB" dirty="0" smtClean="0"/>
            <a:t> </a:t>
          </a:r>
          <a:r>
            <a:rPr lang="en-GB" dirty="0" err="1" smtClean="0"/>
            <a:t>procedura</a:t>
          </a:r>
          <a:endParaRPr lang="en-GB" dirty="0"/>
        </a:p>
      </dgm:t>
    </dgm:pt>
    <dgm:pt modelId="{F5D5D308-C453-4CA2-8A75-7F496020C89B}" type="parTrans" cxnId="{EEACC916-19EC-4750-BC59-E0F8558DD4E8}">
      <dgm:prSet/>
      <dgm:spPr/>
      <dgm:t>
        <a:bodyPr/>
        <a:lstStyle/>
        <a:p>
          <a:endParaRPr lang="en-GB"/>
        </a:p>
      </dgm:t>
    </dgm:pt>
    <dgm:pt modelId="{AD150CD6-5EAE-41DF-B0C6-BA1B0EE6A1E4}" type="sibTrans" cxnId="{EEACC916-19EC-4750-BC59-E0F8558DD4E8}">
      <dgm:prSet/>
      <dgm:spPr/>
      <dgm:t>
        <a:bodyPr/>
        <a:lstStyle/>
        <a:p>
          <a:endParaRPr lang="en-GB"/>
        </a:p>
      </dgm:t>
    </dgm:pt>
    <dgm:pt modelId="{F8D36431-2C20-4DF7-8D52-6D477B6A99B9}">
      <dgm:prSet phldrT="[Text]"/>
      <dgm:spPr/>
      <dgm:t>
        <a:bodyPr/>
        <a:lstStyle/>
        <a:p>
          <a:r>
            <a:rPr lang="en-GB" dirty="0" err="1" smtClean="0">
              <a:solidFill>
                <a:schemeClr val="tx1"/>
              </a:solidFill>
            </a:rPr>
            <a:t>Adekvatno</a:t>
          </a:r>
          <a:r>
            <a:rPr lang="en-GB" dirty="0" smtClean="0">
              <a:solidFill>
                <a:schemeClr val="tx1"/>
              </a:solidFill>
            </a:rPr>
            <a:t> </a:t>
          </a:r>
          <a:r>
            <a:rPr lang="en-GB" dirty="0" err="1" smtClean="0">
              <a:solidFill>
                <a:schemeClr val="tx1"/>
              </a:solidFill>
            </a:rPr>
            <a:t>tretiranje</a:t>
          </a:r>
          <a:r>
            <a:rPr lang="en-GB" dirty="0" smtClean="0">
              <a:solidFill>
                <a:schemeClr val="tx1"/>
              </a:solidFill>
            </a:rPr>
            <a:t> </a:t>
          </a:r>
          <a:r>
            <a:rPr lang="en-GB" dirty="0" err="1" smtClean="0">
              <a:solidFill>
                <a:schemeClr val="tx1"/>
              </a:solidFill>
            </a:rPr>
            <a:t>simptoma</a:t>
          </a:r>
          <a:endParaRPr lang="en-GB" dirty="0" smtClean="0">
            <a:solidFill>
              <a:schemeClr val="tx1"/>
            </a:solidFill>
          </a:endParaRPr>
        </a:p>
        <a:p>
          <a:r>
            <a:rPr lang="en-GB" dirty="0" smtClean="0">
              <a:solidFill>
                <a:schemeClr val="tx1"/>
              </a:solidFill>
            </a:rPr>
            <a:t>(</a:t>
          </a:r>
          <a:r>
            <a:rPr lang="en-GB" dirty="0" err="1" smtClean="0">
              <a:solidFill>
                <a:schemeClr val="tx1"/>
              </a:solidFill>
            </a:rPr>
            <a:t>medikamentozna</a:t>
          </a:r>
          <a:r>
            <a:rPr lang="en-GB" dirty="0" smtClean="0">
              <a:solidFill>
                <a:schemeClr val="tx1"/>
              </a:solidFill>
            </a:rPr>
            <a:t>, </a:t>
          </a:r>
          <a:r>
            <a:rPr lang="en-GB" dirty="0" err="1" smtClean="0">
              <a:solidFill>
                <a:schemeClr val="tx1"/>
              </a:solidFill>
            </a:rPr>
            <a:t>fizikalna</a:t>
          </a:r>
          <a:r>
            <a:rPr lang="en-GB" dirty="0" smtClean="0">
              <a:solidFill>
                <a:schemeClr val="tx1"/>
              </a:solidFill>
            </a:rPr>
            <a:t> </a:t>
          </a:r>
          <a:r>
            <a:rPr lang="en-GB" dirty="0" err="1" smtClean="0">
              <a:solidFill>
                <a:schemeClr val="tx1"/>
              </a:solidFill>
            </a:rPr>
            <a:t>Th</a:t>
          </a:r>
          <a:r>
            <a:rPr lang="en-GB" dirty="0" smtClean="0">
              <a:solidFill>
                <a:schemeClr val="tx1"/>
              </a:solidFill>
            </a:rPr>
            <a:t>)</a:t>
          </a:r>
          <a:endParaRPr lang="en-GB" dirty="0">
            <a:solidFill>
              <a:schemeClr val="tx1"/>
            </a:solidFill>
          </a:endParaRPr>
        </a:p>
      </dgm:t>
    </dgm:pt>
    <dgm:pt modelId="{2F961615-D8EB-40F8-B5F1-1E10D945DA67}" type="parTrans" cxnId="{17C59882-A04F-4623-9D6A-AAB514377CEF}">
      <dgm:prSet/>
      <dgm:spPr/>
      <dgm:t>
        <a:bodyPr/>
        <a:lstStyle/>
        <a:p>
          <a:endParaRPr lang="en-GB"/>
        </a:p>
      </dgm:t>
    </dgm:pt>
    <dgm:pt modelId="{C2921850-7BF8-489A-8200-157BAA08E5D2}" type="sibTrans" cxnId="{17C59882-A04F-4623-9D6A-AAB514377CEF}">
      <dgm:prSet/>
      <dgm:spPr/>
      <dgm:t>
        <a:bodyPr/>
        <a:lstStyle/>
        <a:p>
          <a:endParaRPr lang="en-GB"/>
        </a:p>
      </dgm:t>
    </dgm:pt>
    <dgm:pt modelId="{4E5C2F0B-E043-412A-969F-533A7D9B4C72}">
      <dgm:prSet phldrT="[Text]"/>
      <dgm:spPr/>
      <dgm:t>
        <a:bodyPr/>
        <a:lstStyle/>
        <a:p>
          <a:r>
            <a:rPr lang="en-GB" dirty="0" err="1" smtClean="0"/>
            <a:t>Edukacija</a:t>
          </a:r>
          <a:r>
            <a:rPr lang="en-GB" dirty="0" smtClean="0"/>
            <a:t> i </a:t>
          </a:r>
          <a:r>
            <a:rPr lang="en-GB" dirty="0" err="1" smtClean="0"/>
            <a:t>promena</a:t>
          </a:r>
          <a:r>
            <a:rPr lang="en-GB" dirty="0" smtClean="0"/>
            <a:t> </a:t>
          </a:r>
          <a:r>
            <a:rPr lang="en-GB" dirty="0" err="1" smtClean="0"/>
            <a:t>stila</a:t>
          </a:r>
          <a:r>
            <a:rPr lang="en-GB" dirty="0" smtClean="0"/>
            <a:t> </a:t>
          </a:r>
          <a:r>
            <a:rPr lang="en-GB" dirty="0" err="1" smtClean="0"/>
            <a:t>života</a:t>
          </a:r>
          <a:r>
            <a:rPr lang="en-GB" dirty="0" smtClean="0"/>
            <a:t> </a:t>
          </a:r>
          <a:r>
            <a:rPr lang="en-GB" dirty="0" err="1" smtClean="0"/>
            <a:t>bolesnika</a:t>
          </a:r>
          <a:r>
            <a:rPr lang="en-GB" dirty="0" smtClean="0"/>
            <a:t>, </a:t>
          </a:r>
          <a:r>
            <a:rPr lang="en-GB" dirty="0" err="1" smtClean="0"/>
            <a:t>fizikalna</a:t>
          </a:r>
          <a:r>
            <a:rPr lang="en-GB" dirty="0" smtClean="0"/>
            <a:t> </a:t>
          </a:r>
          <a:r>
            <a:rPr lang="en-GB" dirty="0" err="1" smtClean="0"/>
            <a:t>Th</a:t>
          </a:r>
          <a:r>
            <a:rPr lang="en-GB" dirty="0" smtClean="0"/>
            <a:t> u </a:t>
          </a:r>
          <a:r>
            <a:rPr lang="en-GB" dirty="0" err="1" smtClean="0"/>
            <a:t>cilju</a:t>
          </a:r>
          <a:r>
            <a:rPr lang="en-GB" dirty="0" smtClean="0"/>
            <a:t> </a:t>
          </a:r>
          <a:r>
            <a:rPr lang="en-GB" dirty="0" err="1" smtClean="0"/>
            <a:t>maks</a:t>
          </a:r>
          <a:r>
            <a:rPr lang="en-GB" dirty="0" smtClean="0"/>
            <a:t> </a:t>
          </a:r>
          <a:r>
            <a:rPr lang="en-GB" dirty="0" err="1" smtClean="0"/>
            <a:t>funkcije</a:t>
          </a:r>
          <a:r>
            <a:rPr lang="en-GB" dirty="0" smtClean="0"/>
            <a:t> i </a:t>
          </a:r>
          <a:r>
            <a:rPr lang="en-GB" dirty="0" err="1" smtClean="0"/>
            <a:t>sprečavanja</a:t>
          </a:r>
          <a:r>
            <a:rPr lang="en-GB" dirty="0" smtClean="0"/>
            <a:t> </a:t>
          </a:r>
          <a:r>
            <a:rPr lang="en-GB" dirty="0" err="1" smtClean="0"/>
            <a:t>recidiva</a:t>
          </a:r>
          <a:r>
            <a:rPr lang="en-GB" dirty="0" smtClean="0"/>
            <a:t> bola</a:t>
          </a:r>
          <a:endParaRPr lang="en-GB" dirty="0"/>
        </a:p>
      </dgm:t>
    </dgm:pt>
    <dgm:pt modelId="{524446DC-44C1-45FA-8E6C-145CD5BDE5A6}" type="parTrans" cxnId="{BDF00D3C-42AF-440D-BA61-AFE3DFF6FDEF}">
      <dgm:prSet/>
      <dgm:spPr/>
      <dgm:t>
        <a:bodyPr/>
        <a:lstStyle/>
        <a:p>
          <a:endParaRPr lang="en-GB"/>
        </a:p>
      </dgm:t>
    </dgm:pt>
    <dgm:pt modelId="{4D5BBEB4-590B-4CBF-93AE-0D72247811D9}" type="sibTrans" cxnId="{BDF00D3C-42AF-440D-BA61-AFE3DFF6FDEF}">
      <dgm:prSet/>
      <dgm:spPr/>
      <dgm:t>
        <a:bodyPr/>
        <a:lstStyle/>
        <a:p>
          <a:endParaRPr lang="en-GB"/>
        </a:p>
      </dgm:t>
    </dgm:pt>
    <dgm:pt modelId="{0ACD7A29-4043-41D6-8874-94ED1F45EDF2}" type="pres">
      <dgm:prSet presAssocID="{BC1F634F-0FE3-419E-9476-BBE88D6843B2}" presName="linearFlow" presStyleCnt="0">
        <dgm:presLayoutVars>
          <dgm:dir/>
          <dgm:resizeHandles val="exact"/>
        </dgm:presLayoutVars>
      </dgm:prSet>
      <dgm:spPr/>
    </dgm:pt>
    <dgm:pt modelId="{9F3940FE-7AA1-45A9-A869-F554B89F1827}" type="pres">
      <dgm:prSet presAssocID="{75072736-3BF2-4FB1-B00C-E1AD47BD1154}" presName="composite" presStyleCnt="0"/>
      <dgm:spPr/>
    </dgm:pt>
    <dgm:pt modelId="{2BD9022F-38B6-4CCA-9242-B82A37EDFE7A}" type="pres">
      <dgm:prSet presAssocID="{75072736-3BF2-4FB1-B00C-E1AD47BD1154}" presName="imgShp" presStyleLbl="fgImgPlace1" presStyleIdx="0" presStyleCnt="3"/>
      <dgm:spPr/>
    </dgm:pt>
    <dgm:pt modelId="{1FD7A9F5-661A-46F9-B5CC-22AD6DCD9C0E}" type="pres">
      <dgm:prSet presAssocID="{75072736-3BF2-4FB1-B00C-E1AD47BD1154}" presName="txShp" presStyleLbl="node1" presStyleIdx="0" presStyleCnt="3">
        <dgm:presLayoutVars>
          <dgm:bulletEnabled val="1"/>
        </dgm:presLayoutVars>
      </dgm:prSet>
      <dgm:spPr/>
      <dgm:t>
        <a:bodyPr/>
        <a:lstStyle/>
        <a:p>
          <a:endParaRPr lang="en-GB"/>
        </a:p>
      </dgm:t>
    </dgm:pt>
    <dgm:pt modelId="{B98EC758-541C-48B8-BB7C-92706FB27E71}" type="pres">
      <dgm:prSet presAssocID="{AD150CD6-5EAE-41DF-B0C6-BA1B0EE6A1E4}" presName="spacing" presStyleCnt="0"/>
      <dgm:spPr/>
    </dgm:pt>
    <dgm:pt modelId="{5235C44B-9E85-4046-835B-DE2126968C2E}" type="pres">
      <dgm:prSet presAssocID="{F8D36431-2C20-4DF7-8D52-6D477B6A99B9}" presName="composite" presStyleCnt="0"/>
      <dgm:spPr/>
    </dgm:pt>
    <dgm:pt modelId="{BEFCD031-7D29-4E81-9437-F6324C10B25B}" type="pres">
      <dgm:prSet presAssocID="{F8D36431-2C20-4DF7-8D52-6D477B6A99B9}" presName="imgShp" presStyleLbl="fgImgPlace1" presStyleIdx="1" presStyleCnt="3"/>
      <dgm:spPr/>
    </dgm:pt>
    <dgm:pt modelId="{7F3C76A8-060C-438F-8E44-7EDEEEAD21C6}" type="pres">
      <dgm:prSet presAssocID="{F8D36431-2C20-4DF7-8D52-6D477B6A99B9}" presName="txShp" presStyleLbl="node1" presStyleIdx="1" presStyleCnt="3">
        <dgm:presLayoutVars>
          <dgm:bulletEnabled val="1"/>
        </dgm:presLayoutVars>
      </dgm:prSet>
      <dgm:spPr/>
      <dgm:t>
        <a:bodyPr/>
        <a:lstStyle/>
        <a:p>
          <a:endParaRPr lang="en-GB"/>
        </a:p>
      </dgm:t>
    </dgm:pt>
    <dgm:pt modelId="{8C6E86C4-51BC-4BA6-812B-E6616AE0668A}" type="pres">
      <dgm:prSet presAssocID="{C2921850-7BF8-489A-8200-157BAA08E5D2}" presName="spacing" presStyleCnt="0"/>
      <dgm:spPr/>
    </dgm:pt>
    <dgm:pt modelId="{42EBC45B-EB41-4B15-BE71-05391E2FEBDB}" type="pres">
      <dgm:prSet presAssocID="{4E5C2F0B-E043-412A-969F-533A7D9B4C72}" presName="composite" presStyleCnt="0"/>
      <dgm:spPr/>
    </dgm:pt>
    <dgm:pt modelId="{CBA753DB-EFB0-4CEB-AAAB-5BBD8F368AB0}" type="pres">
      <dgm:prSet presAssocID="{4E5C2F0B-E043-412A-969F-533A7D9B4C72}" presName="imgShp" presStyleLbl="fgImgPlace1" presStyleIdx="2" presStyleCnt="3"/>
      <dgm:spPr/>
    </dgm:pt>
    <dgm:pt modelId="{38A694E3-52ED-4DE3-9B5B-7D4F2800827D}" type="pres">
      <dgm:prSet presAssocID="{4E5C2F0B-E043-412A-969F-533A7D9B4C72}" presName="txShp" presStyleLbl="node1" presStyleIdx="2" presStyleCnt="3">
        <dgm:presLayoutVars>
          <dgm:bulletEnabled val="1"/>
        </dgm:presLayoutVars>
      </dgm:prSet>
      <dgm:spPr/>
      <dgm:t>
        <a:bodyPr/>
        <a:lstStyle/>
        <a:p>
          <a:endParaRPr lang="en-GB"/>
        </a:p>
      </dgm:t>
    </dgm:pt>
  </dgm:ptLst>
  <dgm:cxnLst>
    <dgm:cxn modelId="{BDF00D3C-42AF-440D-BA61-AFE3DFF6FDEF}" srcId="{BC1F634F-0FE3-419E-9476-BBE88D6843B2}" destId="{4E5C2F0B-E043-412A-969F-533A7D9B4C72}" srcOrd="2" destOrd="0" parTransId="{524446DC-44C1-45FA-8E6C-145CD5BDE5A6}" sibTransId="{4D5BBEB4-590B-4CBF-93AE-0D72247811D9}"/>
    <dgm:cxn modelId="{17C59882-A04F-4623-9D6A-AAB514377CEF}" srcId="{BC1F634F-0FE3-419E-9476-BBE88D6843B2}" destId="{F8D36431-2C20-4DF7-8D52-6D477B6A99B9}" srcOrd="1" destOrd="0" parTransId="{2F961615-D8EB-40F8-B5F1-1E10D945DA67}" sibTransId="{C2921850-7BF8-489A-8200-157BAA08E5D2}"/>
    <dgm:cxn modelId="{420E98B4-D942-4CD9-B815-C776CC106E49}" type="presOf" srcId="{BC1F634F-0FE3-419E-9476-BBE88D6843B2}" destId="{0ACD7A29-4043-41D6-8874-94ED1F45EDF2}" srcOrd="0" destOrd="0" presId="urn:microsoft.com/office/officeart/2005/8/layout/vList3#1"/>
    <dgm:cxn modelId="{842D12C8-1D86-42EF-AEB2-97458554999B}" type="presOf" srcId="{75072736-3BF2-4FB1-B00C-E1AD47BD1154}" destId="{1FD7A9F5-661A-46F9-B5CC-22AD6DCD9C0E}" srcOrd="0" destOrd="0" presId="urn:microsoft.com/office/officeart/2005/8/layout/vList3#1"/>
    <dgm:cxn modelId="{35E6B205-C1A2-4841-BB37-817925C550C5}" type="presOf" srcId="{4E5C2F0B-E043-412A-969F-533A7D9B4C72}" destId="{38A694E3-52ED-4DE3-9B5B-7D4F2800827D}" srcOrd="0" destOrd="0" presId="urn:microsoft.com/office/officeart/2005/8/layout/vList3#1"/>
    <dgm:cxn modelId="{FBD5F73A-03A3-4DA4-BF9E-D88F32212330}" type="presOf" srcId="{F8D36431-2C20-4DF7-8D52-6D477B6A99B9}" destId="{7F3C76A8-060C-438F-8E44-7EDEEEAD21C6}" srcOrd="0" destOrd="0" presId="urn:microsoft.com/office/officeart/2005/8/layout/vList3#1"/>
    <dgm:cxn modelId="{EEACC916-19EC-4750-BC59-E0F8558DD4E8}" srcId="{BC1F634F-0FE3-419E-9476-BBE88D6843B2}" destId="{75072736-3BF2-4FB1-B00C-E1AD47BD1154}" srcOrd="0" destOrd="0" parTransId="{F5D5D308-C453-4CA2-8A75-7F496020C89B}" sibTransId="{AD150CD6-5EAE-41DF-B0C6-BA1B0EE6A1E4}"/>
    <dgm:cxn modelId="{D6B9E447-CFE6-4BC9-AF4B-1C06297E3776}" type="presParOf" srcId="{0ACD7A29-4043-41D6-8874-94ED1F45EDF2}" destId="{9F3940FE-7AA1-45A9-A869-F554B89F1827}" srcOrd="0" destOrd="0" presId="urn:microsoft.com/office/officeart/2005/8/layout/vList3#1"/>
    <dgm:cxn modelId="{720C97A0-13FA-4AAB-B9FE-6816E5830C4B}" type="presParOf" srcId="{9F3940FE-7AA1-45A9-A869-F554B89F1827}" destId="{2BD9022F-38B6-4CCA-9242-B82A37EDFE7A}" srcOrd="0" destOrd="0" presId="urn:microsoft.com/office/officeart/2005/8/layout/vList3#1"/>
    <dgm:cxn modelId="{1AF31DCB-A77A-4BF3-8111-FFF0D29E5CF3}" type="presParOf" srcId="{9F3940FE-7AA1-45A9-A869-F554B89F1827}" destId="{1FD7A9F5-661A-46F9-B5CC-22AD6DCD9C0E}" srcOrd="1" destOrd="0" presId="urn:microsoft.com/office/officeart/2005/8/layout/vList3#1"/>
    <dgm:cxn modelId="{BD7C88F3-8CC2-4D08-B674-6B573931B407}" type="presParOf" srcId="{0ACD7A29-4043-41D6-8874-94ED1F45EDF2}" destId="{B98EC758-541C-48B8-BB7C-92706FB27E71}" srcOrd="1" destOrd="0" presId="urn:microsoft.com/office/officeart/2005/8/layout/vList3#1"/>
    <dgm:cxn modelId="{4E01AEFB-7B7B-43D4-BC85-4F6E8157164A}" type="presParOf" srcId="{0ACD7A29-4043-41D6-8874-94ED1F45EDF2}" destId="{5235C44B-9E85-4046-835B-DE2126968C2E}" srcOrd="2" destOrd="0" presId="urn:microsoft.com/office/officeart/2005/8/layout/vList3#1"/>
    <dgm:cxn modelId="{F008365F-F5F2-4AD8-ABFF-0AF614988AD7}" type="presParOf" srcId="{5235C44B-9E85-4046-835B-DE2126968C2E}" destId="{BEFCD031-7D29-4E81-9437-F6324C10B25B}" srcOrd="0" destOrd="0" presId="urn:microsoft.com/office/officeart/2005/8/layout/vList3#1"/>
    <dgm:cxn modelId="{98CEAB40-A86A-49C6-B75F-8AFF58EE3304}" type="presParOf" srcId="{5235C44B-9E85-4046-835B-DE2126968C2E}" destId="{7F3C76A8-060C-438F-8E44-7EDEEEAD21C6}" srcOrd="1" destOrd="0" presId="urn:microsoft.com/office/officeart/2005/8/layout/vList3#1"/>
    <dgm:cxn modelId="{1B978210-ECF2-4EBA-8634-6C1CD2645490}" type="presParOf" srcId="{0ACD7A29-4043-41D6-8874-94ED1F45EDF2}" destId="{8C6E86C4-51BC-4BA6-812B-E6616AE0668A}" srcOrd="3" destOrd="0" presId="urn:microsoft.com/office/officeart/2005/8/layout/vList3#1"/>
    <dgm:cxn modelId="{3D922294-E75A-4B13-9934-E6DA0AFC6572}" type="presParOf" srcId="{0ACD7A29-4043-41D6-8874-94ED1F45EDF2}" destId="{42EBC45B-EB41-4B15-BE71-05391E2FEBDB}" srcOrd="4" destOrd="0" presId="urn:microsoft.com/office/officeart/2005/8/layout/vList3#1"/>
    <dgm:cxn modelId="{B8103D05-0D17-4C65-A7D4-C2EE8EB425D6}" type="presParOf" srcId="{42EBC45B-EB41-4B15-BE71-05391E2FEBDB}" destId="{CBA753DB-EFB0-4CEB-AAAB-5BBD8F368AB0}" srcOrd="0" destOrd="0" presId="urn:microsoft.com/office/officeart/2005/8/layout/vList3#1"/>
    <dgm:cxn modelId="{184194EA-E41C-41F9-9652-01222802D71D}" type="presParOf" srcId="{42EBC45B-EB41-4B15-BE71-05391E2FEBDB}" destId="{38A694E3-52ED-4DE3-9B5B-7D4F2800827D}" srcOrd="1" destOrd="0" presId="urn:microsoft.com/office/officeart/2005/8/layout/vList3#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7D42ABB-F97D-492D-81C0-6C8C19B5434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GB"/>
        </a:p>
      </dgm:t>
    </dgm:pt>
    <dgm:pt modelId="{42BA2771-921F-4EF6-93C7-9A5E7994AEE8}">
      <dgm:prSet phldrT="[Text]"/>
      <dgm:spPr/>
      <dgm:t>
        <a:bodyPr/>
        <a:lstStyle/>
        <a:p>
          <a:r>
            <a:rPr lang="en-GB" dirty="0" err="1" smtClean="0"/>
            <a:t>Neurolitički</a:t>
          </a:r>
          <a:endParaRPr lang="en-GB" dirty="0" smtClean="0"/>
        </a:p>
        <a:p>
          <a:r>
            <a:rPr lang="en-GB" dirty="0" err="1" smtClean="0"/>
            <a:t>Nervni</a:t>
          </a:r>
          <a:r>
            <a:rPr lang="en-GB" dirty="0" smtClean="0"/>
            <a:t> </a:t>
          </a:r>
          <a:r>
            <a:rPr lang="en-GB" dirty="0" err="1" smtClean="0"/>
            <a:t>blokovi</a:t>
          </a:r>
          <a:endParaRPr lang="en-GB" dirty="0"/>
        </a:p>
      </dgm:t>
    </dgm:pt>
    <dgm:pt modelId="{C7FC5861-3DEB-4E63-81EC-EB51F7546CF5}" type="parTrans" cxnId="{C2457800-7210-4732-9364-EEB943EEEFB1}">
      <dgm:prSet/>
      <dgm:spPr/>
      <dgm:t>
        <a:bodyPr/>
        <a:lstStyle/>
        <a:p>
          <a:endParaRPr lang="en-GB"/>
        </a:p>
      </dgm:t>
    </dgm:pt>
    <dgm:pt modelId="{8DD39CED-4BC5-4D7E-9D80-76A1AFC454D0}" type="sibTrans" cxnId="{C2457800-7210-4732-9364-EEB943EEEFB1}">
      <dgm:prSet/>
      <dgm:spPr/>
      <dgm:t>
        <a:bodyPr/>
        <a:lstStyle/>
        <a:p>
          <a:endParaRPr lang="en-GB"/>
        </a:p>
      </dgm:t>
    </dgm:pt>
    <dgm:pt modelId="{71437C01-F132-4DA8-8C40-C787DAA1522A}" type="asst">
      <dgm:prSet phldrT="[Text]"/>
      <dgm:spPr/>
      <dgm:t>
        <a:bodyPr/>
        <a:lstStyle/>
        <a:p>
          <a:r>
            <a:rPr lang="en-GB" dirty="0" err="1" smtClean="0"/>
            <a:t>Lokalni</a:t>
          </a:r>
          <a:r>
            <a:rPr lang="en-GB" dirty="0" smtClean="0"/>
            <a:t> </a:t>
          </a:r>
          <a:r>
            <a:rPr lang="en-GB" dirty="0" err="1" smtClean="0"/>
            <a:t>anestetik</a:t>
          </a:r>
          <a:r>
            <a:rPr lang="en-GB" dirty="0" smtClean="0"/>
            <a:t> (</a:t>
          </a:r>
          <a:r>
            <a:rPr lang="en-GB" dirty="0" err="1" smtClean="0"/>
            <a:t>dijagnostički</a:t>
          </a:r>
          <a:r>
            <a:rPr lang="en-GB" dirty="0" smtClean="0"/>
            <a:t>, </a:t>
          </a:r>
          <a:r>
            <a:rPr lang="en-GB" dirty="0" err="1" smtClean="0"/>
            <a:t>terapijski</a:t>
          </a:r>
          <a:r>
            <a:rPr lang="en-GB" dirty="0" smtClean="0"/>
            <a:t>)</a:t>
          </a:r>
          <a:endParaRPr lang="en-GB" dirty="0"/>
        </a:p>
      </dgm:t>
    </dgm:pt>
    <dgm:pt modelId="{45F86E29-6E8E-4899-B8CF-92AD5D19227D}" type="parTrans" cxnId="{5119ED8C-B6B4-42E0-BF79-68D572426818}">
      <dgm:prSet/>
      <dgm:spPr/>
      <dgm:t>
        <a:bodyPr/>
        <a:lstStyle/>
        <a:p>
          <a:endParaRPr lang="en-GB"/>
        </a:p>
      </dgm:t>
    </dgm:pt>
    <dgm:pt modelId="{31F7AEA5-16D2-4BF8-A21C-5E0C9DD97C8F}" type="sibTrans" cxnId="{5119ED8C-B6B4-42E0-BF79-68D572426818}">
      <dgm:prSet/>
      <dgm:spPr/>
      <dgm:t>
        <a:bodyPr/>
        <a:lstStyle/>
        <a:p>
          <a:endParaRPr lang="en-GB"/>
        </a:p>
      </dgm:t>
    </dgm:pt>
    <dgm:pt modelId="{9BCAB296-920F-45B5-B670-3BDCF87292C7}">
      <dgm:prSet phldrT="[Text]"/>
      <dgm:spPr>
        <a:solidFill>
          <a:schemeClr val="accent2">
            <a:lumMod val="60000"/>
            <a:lumOff val="40000"/>
          </a:schemeClr>
        </a:solidFill>
      </dgm:spPr>
      <dgm:t>
        <a:bodyPr/>
        <a:lstStyle/>
        <a:p>
          <a:r>
            <a:rPr lang="en-GB" dirty="0" err="1" smtClean="0"/>
            <a:t>alkohol</a:t>
          </a:r>
          <a:endParaRPr lang="en-GB" dirty="0"/>
        </a:p>
      </dgm:t>
    </dgm:pt>
    <dgm:pt modelId="{EE446811-D0B0-4342-973D-35528099835A}" type="parTrans" cxnId="{0FC67930-CE25-4A77-B320-406B4A3BCA60}">
      <dgm:prSet/>
      <dgm:spPr/>
      <dgm:t>
        <a:bodyPr/>
        <a:lstStyle/>
        <a:p>
          <a:endParaRPr lang="en-GB"/>
        </a:p>
      </dgm:t>
    </dgm:pt>
    <dgm:pt modelId="{F795332A-2035-4BFC-B09F-218E5CB1A4D9}" type="sibTrans" cxnId="{0FC67930-CE25-4A77-B320-406B4A3BCA60}">
      <dgm:prSet/>
      <dgm:spPr/>
      <dgm:t>
        <a:bodyPr/>
        <a:lstStyle/>
        <a:p>
          <a:endParaRPr lang="en-GB"/>
        </a:p>
      </dgm:t>
    </dgm:pt>
    <dgm:pt modelId="{8A950218-830E-4F59-BDC6-A105F9ACB052}">
      <dgm:prSet phldrT="[Text]"/>
      <dgm:spPr>
        <a:solidFill>
          <a:schemeClr val="accent2"/>
        </a:solidFill>
      </dgm:spPr>
      <dgm:t>
        <a:bodyPr/>
        <a:lstStyle/>
        <a:p>
          <a:r>
            <a:rPr lang="en-GB" dirty="0" err="1" smtClean="0"/>
            <a:t>fenol</a:t>
          </a:r>
          <a:endParaRPr lang="en-GB" dirty="0"/>
        </a:p>
      </dgm:t>
    </dgm:pt>
    <dgm:pt modelId="{4569293D-D62E-4520-96D1-740320768F1E}" type="parTrans" cxnId="{CC8CA4A5-3C06-47E1-A8D2-A43A8C2F0899}">
      <dgm:prSet/>
      <dgm:spPr/>
      <dgm:t>
        <a:bodyPr/>
        <a:lstStyle/>
        <a:p>
          <a:endParaRPr lang="en-GB"/>
        </a:p>
      </dgm:t>
    </dgm:pt>
    <dgm:pt modelId="{3021B5EA-BC7E-4107-A618-E9D8D25C2F90}" type="sibTrans" cxnId="{CC8CA4A5-3C06-47E1-A8D2-A43A8C2F0899}">
      <dgm:prSet/>
      <dgm:spPr/>
      <dgm:t>
        <a:bodyPr/>
        <a:lstStyle/>
        <a:p>
          <a:endParaRPr lang="en-GB"/>
        </a:p>
      </dgm:t>
    </dgm:pt>
    <dgm:pt modelId="{48C56A49-BD9E-48AA-A0D6-BD73CF78F86C}">
      <dgm:prSet phldrT="[Text]"/>
      <dgm:spPr>
        <a:solidFill>
          <a:schemeClr val="accent3">
            <a:lumMod val="50000"/>
          </a:schemeClr>
        </a:solidFill>
      </dgm:spPr>
      <dgm:t>
        <a:bodyPr/>
        <a:lstStyle/>
        <a:p>
          <a:r>
            <a:rPr lang="en-GB" dirty="0" err="1" smtClean="0"/>
            <a:t>krio</a:t>
          </a:r>
          <a:endParaRPr lang="en-GB" dirty="0"/>
        </a:p>
      </dgm:t>
    </dgm:pt>
    <dgm:pt modelId="{225AA3BB-20BC-4F81-A579-8BC48CE14F7B}" type="parTrans" cxnId="{70C18882-499D-4FFF-9C77-491CF518D60C}">
      <dgm:prSet/>
      <dgm:spPr/>
      <dgm:t>
        <a:bodyPr/>
        <a:lstStyle/>
        <a:p>
          <a:endParaRPr lang="en-GB"/>
        </a:p>
      </dgm:t>
    </dgm:pt>
    <dgm:pt modelId="{C412D322-4CC4-4256-BC91-55447A5524E5}" type="sibTrans" cxnId="{70C18882-499D-4FFF-9C77-491CF518D60C}">
      <dgm:prSet/>
      <dgm:spPr/>
      <dgm:t>
        <a:bodyPr/>
        <a:lstStyle/>
        <a:p>
          <a:endParaRPr lang="en-GB"/>
        </a:p>
      </dgm:t>
    </dgm:pt>
    <dgm:pt modelId="{F0280F2E-0F90-489B-857E-CBA2F6B304ED}" type="pres">
      <dgm:prSet presAssocID="{87D42ABB-F97D-492D-81C0-6C8C19B54348}" presName="hierChild1" presStyleCnt="0">
        <dgm:presLayoutVars>
          <dgm:orgChart val="1"/>
          <dgm:chPref val="1"/>
          <dgm:dir/>
          <dgm:animOne val="branch"/>
          <dgm:animLvl val="lvl"/>
          <dgm:resizeHandles/>
        </dgm:presLayoutVars>
      </dgm:prSet>
      <dgm:spPr/>
      <dgm:t>
        <a:bodyPr/>
        <a:lstStyle/>
        <a:p>
          <a:endParaRPr lang="en-GB"/>
        </a:p>
      </dgm:t>
    </dgm:pt>
    <dgm:pt modelId="{F52940C6-95AD-4955-BA12-412D3E614AE4}" type="pres">
      <dgm:prSet presAssocID="{42BA2771-921F-4EF6-93C7-9A5E7994AEE8}" presName="hierRoot1" presStyleCnt="0">
        <dgm:presLayoutVars>
          <dgm:hierBranch val="init"/>
        </dgm:presLayoutVars>
      </dgm:prSet>
      <dgm:spPr/>
    </dgm:pt>
    <dgm:pt modelId="{24BC8BDB-3AB8-48C7-84C3-BC269238F7DF}" type="pres">
      <dgm:prSet presAssocID="{42BA2771-921F-4EF6-93C7-9A5E7994AEE8}" presName="rootComposite1" presStyleCnt="0"/>
      <dgm:spPr/>
    </dgm:pt>
    <dgm:pt modelId="{0EFB4E77-A56A-44D1-8BC6-1B481F315149}" type="pres">
      <dgm:prSet presAssocID="{42BA2771-921F-4EF6-93C7-9A5E7994AEE8}" presName="rootText1" presStyleLbl="node0" presStyleIdx="0" presStyleCnt="1">
        <dgm:presLayoutVars>
          <dgm:chPref val="3"/>
        </dgm:presLayoutVars>
      </dgm:prSet>
      <dgm:spPr/>
      <dgm:t>
        <a:bodyPr/>
        <a:lstStyle/>
        <a:p>
          <a:endParaRPr lang="en-GB"/>
        </a:p>
      </dgm:t>
    </dgm:pt>
    <dgm:pt modelId="{59769859-45EB-4B62-8698-167FC51E15A2}" type="pres">
      <dgm:prSet presAssocID="{42BA2771-921F-4EF6-93C7-9A5E7994AEE8}" presName="rootConnector1" presStyleLbl="node1" presStyleIdx="0" presStyleCnt="0"/>
      <dgm:spPr/>
      <dgm:t>
        <a:bodyPr/>
        <a:lstStyle/>
        <a:p>
          <a:endParaRPr lang="en-GB"/>
        </a:p>
      </dgm:t>
    </dgm:pt>
    <dgm:pt modelId="{79CC41E8-E539-4D49-8157-960ACCC39E0E}" type="pres">
      <dgm:prSet presAssocID="{42BA2771-921F-4EF6-93C7-9A5E7994AEE8}" presName="hierChild2" presStyleCnt="0"/>
      <dgm:spPr/>
    </dgm:pt>
    <dgm:pt modelId="{413F7DD4-2F5D-4398-AA3D-A2E89ADEC99F}" type="pres">
      <dgm:prSet presAssocID="{EE446811-D0B0-4342-973D-35528099835A}" presName="Name37" presStyleLbl="parChTrans1D2" presStyleIdx="0" presStyleCnt="4"/>
      <dgm:spPr/>
      <dgm:t>
        <a:bodyPr/>
        <a:lstStyle/>
        <a:p>
          <a:endParaRPr lang="en-GB"/>
        </a:p>
      </dgm:t>
    </dgm:pt>
    <dgm:pt modelId="{9CC0F5E6-1BED-447D-BB99-1F20AC5A62A5}" type="pres">
      <dgm:prSet presAssocID="{9BCAB296-920F-45B5-B670-3BDCF87292C7}" presName="hierRoot2" presStyleCnt="0">
        <dgm:presLayoutVars>
          <dgm:hierBranch val="init"/>
        </dgm:presLayoutVars>
      </dgm:prSet>
      <dgm:spPr/>
    </dgm:pt>
    <dgm:pt modelId="{6BA60758-EEEA-48C1-84DF-58FA453CBF4F}" type="pres">
      <dgm:prSet presAssocID="{9BCAB296-920F-45B5-B670-3BDCF87292C7}" presName="rootComposite" presStyleCnt="0"/>
      <dgm:spPr/>
    </dgm:pt>
    <dgm:pt modelId="{8EAA0D16-B263-490E-A91C-FBFD385DE4F2}" type="pres">
      <dgm:prSet presAssocID="{9BCAB296-920F-45B5-B670-3BDCF87292C7}" presName="rootText" presStyleLbl="node2" presStyleIdx="0" presStyleCnt="3">
        <dgm:presLayoutVars>
          <dgm:chPref val="3"/>
        </dgm:presLayoutVars>
      </dgm:prSet>
      <dgm:spPr/>
      <dgm:t>
        <a:bodyPr/>
        <a:lstStyle/>
        <a:p>
          <a:endParaRPr lang="en-GB"/>
        </a:p>
      </dgm:t>
    </dgm:pt>
    <dgm:pt modelId="{2FFAE92C-3038-4BA2-846B-7B51D3A0317A}" type="pres">
      <dgm:prSet presAssocID="{9BCAB296-920F-45B5-B670-3BDCF87292C7}" presName="rootConnector" presStyleLbl="node2" presStyleIdx="0" presStyleCnt="3"/>
      <dgm:spPr/>
      <dgm:t>
        <a:bodyPr/>
        <a:lstStyle/>
        <a:p>
          <a:endParaRPr lang="en-GB"/>
        </a:p>
      </dgm:t>
    </dgm:pt>
    <dgm:pt modelId="{4AEEDF7E-3A7E-43CD-9154-0E7EA1763FBB}" type="pres">
      <dgm:prSet presAssocID="{9BCAB296-920F-45B5-B670-3BDCF87292C7}" presName="hierChild4" presStyleCnt="0"/>
      <dgm:spPr/>
    </dgm:pt>
    <dgm:pt modelId="{606071BF-9547-4085-A0E3-0ACFC2EF0BD4}" type="pres">
      <dgm:prSet presAssocID="{9BCAB296-920F-45B5-B670-3BDCF87292C7}" presName="hierChild5" presStyleCnt="0"/>
      <dgm:spPr/>
    </dgm:pt>
    <dgm:pt modelId="{15FC1E55-690F-44AE-8B62-B2DAC06A9BAE}" type="pres">
      <dgm:prSet presAssocID="{4569293D-D62E-4520-96D1-740320768F1E}" presName="Name37" presStyleLbl="parChTrans1D2" presStyleIdx="1" presStyleCnt="4"/>
      <dgm:spPr/>
      <dgm:t>
        <a:bodyPr/>
        <a:lstStyle/>
        <a:p>
          <a:endParaRPr lang="en-GB"/>
        </a:p>
      </dgm:t>
    </dgm:pt>
    <dgm:pt modelId="{904D402C-BCC5-4E90-812B-E4DA6DCAAA43}" type="pres">
      <dgm:prSet presAssocID="{8A950218-830E-4F59-BDC6-A105F9ACB052}" presName="hierRoot2" presStyleCnt="0">
        <dgm:presLayoutVars>
          <dgm:hierBranch val="init"/>
        </dgm:presLayoutVars>
      </dgm:prSet>
      <dgm:spPr/>
    </dgm:pt>
    <dgm:pt modelId="{FDB6FBBB-70CF-445C-9333-C463132067F2}" type="pres">
      <dgm:prSet presAssocID="{8A950218-830E-4F59-BDC6-A105F9ACB052}" presName="rootComposite" presStyleCnt="0"/>
      <dgm:spPr/>
    </dgm:pt>
    <dgm:pt modelId="{980F4AF7-3F88-41A9-B6AC-127137A8AEA3}" type="pres">
      <dgm:prSet presAssocID="{8A950218-830E-4F59-BDC6-A105F9ACB052}" presName="rootText" presStyleLbl="node2" presStyleIdx="1" presStyleCnt="3">
        <dgm:presLayoutVars>
          <dgm:chPref val="3"/>
        </dgm:presLayoutVars>
      </dgm:prSet>
      <dgm:spPr/>
      <dgm:t>
        <a:bodyPr/>
        <a:lstStyle/>
        <a:p>
          <a:endParaRPr lang="en-GB"/>
        </a:p>
      </dgm:t>
    </dgm:pt>
    <dgm:pt modelId="{1449EB9B-93DF-4E84-A00C-BB789D37E1A9}" type="pres">
      <dgm:prSet presAssocID="{8A950218-830E-4F59-BDC6-A105F9ACB052}" presName="rootConnector" presStyleLbl="node2" presStyleIdx="1" presStyleCnt="3"/>
      <dgm:spPr/>
      <dgm:t>
        <a:bodyPr/>
        <a:lstStyle/>
        <a:p>
          <a:endParaRPr lang="en-GB"/>
        </a:p>
      </dgm:t>
    </dgm:pt>
    <dgm:pt modelId="{284FCBCF-BEC3-4D57-A17F-40AD2592EB8B}" type="pres">
      <dgm:prSet presAssocID="{8A950218-830E-4F59-BDC6-A105F9ACB052}" presName="hierChild4" presStyleCnt="0"/>
      <dgm:spPr/>
    </dgm:pt>
    <dgm:pt modelId="{DDA63878-EEE2-4BFB-A395-BCC8713FBF5B}" type="pres">
      <dgm:prSet presAssocID="{8A950218-830E-4F59-BDC6-A105F9ACB052}" presName="hierChild5" presStyleCnt="0"/>
      <dgm:spPr/>
    </dgm:pt>
    <dgm:pt modelId="{104811D8-F7BB-4920-B30E-50C914E764F5}" type="pres">
      <dgm:prSet presAssocID="{225AA3BB-20BC-4F81-A579-8BC48CE14F7B}" presName="Name37" presStyleLbl="parChTrans1D2" presStyleIdx="2" presStyleCnt="4"/>
      <dgm:spPr/>
      <dgm:t>
        <a:bodyPr/>
        <a:lstStyle/>
        <a:p>
          <a:endParaRPr lang="en-GB"/>
        </a:p>
      </dgm:t>
    </dgm:pt>
    <dgm:pt modelId="{0D5CC426-EF90-4E64-B722-31270F023751}" type="pres">
      <dgm:prSet presAssocID="{48C56A49-BD9E-48AA-A0D6-BD73CF78F86C}" presName="hierRoot2" presStyleCnt="0">
        <dgm:presLayoutVars>
          <dgm:hierBranch val="init"/>
        </dgm:presLayoutVars>
      </dgm:prSet>
      <dgm:spPr/>
    </dgm:pt>
    <dgm:pt modelId="{7A9706E7-52CA-4AE8-9B86-02841130E3C1}" type="pres">
      <dgm:prSet presAssocID="{48C56A49-BD9E-48AA-A0D6-BD73CF78F86C}" presName="rootComposite" presStyleCnt="0"/>
      <dgm:spPr/>
    </dgm:pt>
    <dgm:pt modelId="{0A5E1D7C-DF99-45FE-B9EE-D61174296BFE}" type="pres">
      <dgm:prSet presAssocID="{48C56A49-BD9E-48AA-A0D6-BD73CF78F86C}" presName="rootText" presStyleLbl="node2" presStyleIdx="2" presStyleCnt="3" custLinFactNeighborX="-2817" custLinFactNeighborY="-3638">
        <dgm:presLayoutVars>
          <dgm:chPref val="3"/>
        </dgm:presLayoutVars>
      </dgm:prSet>
      <dgm:spPr/>
      <dgm:t>
        <a:bodyPr/>
        <a:lstStyle/>
        <a:p>
          <a:endParaRPr lang="en-GB"/>
        </a:p>
      </dgm:t>
    </dgm:pt>
    <dgm:pt modelId="{1AE366C7-8EF6-492A-A585-28F024E13E3B}" type="pres">
      <dgm:prSet presAssocID="{48C56A49-BD9E-48AA-A0D6-BD73CF78F86C}" presName="rootConnector" presStyleLbl="node2" presStyleIdx="2" presStyleCnt="3"/>
      <dgm:spPr/>
      <dgm:t>
        <a:bodyPr/>
        <a:lstStyle/>
        <a:p>
          <a:endParaRPr lang="en-GB"/>
        </a:p>
      </dgm:t>
    </dgm:pt>
    <dgm:pt modelId="{AB38895B-FC93-4B6F-AC52-0854EE78F481}" type="pres">
      <dgm:prSet presAssocID="{48C56A49-BD9E-48AA-A0D6-BD73CF78F86C}" presName="hierChild4" presStyleCnt="0"/>
      <dgm:spPr/>
    </dgm:pt>
    <dgm:pt modelId="{8B7965A9-4A8D-43F8-A6F1-95F044F6D13D}" type="pres">
      <dgm:prSet presAssocID="{48C56A49-BD9E-48AA-A0D6-BD73CF78F86C}" presName="hierChild5" presStyleCnt="0"/>
      <dgm:spPr/>
    </dgm:pt>
    <dgm:pt modelId="{41E81584-51A1-476F-9C4B-7EF7D94C754D}" type="pres">
      <dgm:prSet presAssocID="{42BA2771-921F-4EF6-93C7-9A5E7994AEE8}" presName="hierChild3" presStyleCnt="0"/>
      <dgm:spPr/>
    </dgm:pt>
    <dgm:pt modelId="{561E50D9-A52B-4900-8547-A4A807C26E3E}" type="pres">
      <dgm:prSet presAssocID="{45F86E29-6E8E-4899-B8CF-92AD5D19227D}" presName="Name111" presStyleLbl="parChTrans1D2" presStyleIdx="3" presStyleCnt="4"/>
      <dgm:spPr/>
      <dgm:t>
        <a:bodyPr/>
        <a:lstStyle/>
        <a:p>
          <a:endParaRPr lang="en-GB"/>
        </a:p>
      </dgm:t>
    </dgm:pt>
    <dgm:pt modelId="{B33D0AC6-F8B7-47B7-BA8F-6C47C22D5F28}" type="pres">
      <dgm:prSet presAssocID="{71437C01-F132-4DA8-8C40-C787DAA1522A}" presName="hierRoot3" presStyleCnt="0">
        <dgm:presLayoutVars>
          <dgm:hierBranch val="init"/>
        </dgm:presLayoutVars>
      </dgm:prSet>
      <dgm:spPr/>
    </dgm:pt>
    <dgm:pt modelId="{1E25515B-41B3-458A-8F75-370E87789EB0}" type="pres">
      <dgm:prSet presAssocID="{71437C01-F132-4DA8-8C40-C787DAA1522A}" presName="rootComposite3" presStyleCnt="0"/>
      <dgm:spPr/>
    </dgm:pt>
    <dgm:pt modelId="{A62C3096-3256-489D-98B0-FE2C4085E59F}" type="pres">
      <dgm:prSet presAssocID="{71437C01-F132-4DA8-8C40-C787DAA1522A}" presName="rootText3" presStyleLbl="asst1" presStyleIdx="0" presStyleCnt="1">
        <dgm:presLayoutVars>
          <dgm:chPref val="3"/>
        </dgm:presLayoutVars>
      </dgm:prSet>
      <dgm:spPr/>
      <dgm:t>
        <a:bodyPr/>
        <a:lstStyle/>
        <a:p>
          <a:endParaRPr lang="en-GB"/>
        </a:p>
      </dgm:t>
    </dgm:pt>
    <dgm:pt modelId="{33CC98FF-E855-4BBA-B582-1AC0E53F0153}" type="pres">
      <dgm:prSet presAssocID="{71437C01-F132-4DA8-8C40-C787DAA1522A}" presName="rootConnector3" presStyleLbl="asst1" presStyleIdx="0" presStyleCnt="1"/>
      <dgm:spPr/>
      <dgm:t>
        <a:bodyPr/>
        <a:lstStyle/>
        <a:p>
          <a:endParaRPr lang="en-GB"/>
        </a:p>
      </dgm:t>
    </dgm:pt>
    <dgm:pt modelId="{4D2479F1-E798-4562-B467-B8BB7512FEB5}" type="pres">
      <dgm:prSet presAssocID="{71437C01-F132-4DA8-8C40-C787DAA1522A}" presName="hierChild6" presStyleCnt="0"/>
      <dgm:spPr/>
    </dgm:pt>
    <dgm:pt modelId="{2C94D2E3-D2D0-4A80-83DB-C2C2C29D184B}" type="pres">
      <dgm:prSet presAssocID="{71437C01-F132-4DA8-8C40-C787DAA1522A}" presName="hierChild7" presStyleCnt="0"/>
      <dgm:spPr/>
    </dgm:pt>
  </dgm:ptLst>
  <dgm:cxnLst>
    <dgm:cxn modelId="{DC988836-0267-43AA-B2DB-DE28D38FF693}" type="presOf" srcId="{71437C01-F132-4DA8-8C40-C787DAA1522A}" destId="{A62C3096-3256-489D-98B0-FE2C4085E59F}" srcOrd="0" destOrd="0" presId="urn:microsoft.com/office/officeart/2005/8/layout/orgChart1"/>
    <dgm:cxn modelId="{3E2DD7FD-7147-4C4F-8919-0F900A6B72DE}" type="presOf" srcId="{42BA2771-921F-4EF6-93C7-9A5E7994AEE8}" destId="{0EFB4E77-A56A-44D1-8BC6-1B481F315149}" srcOrd="0" destOrd="0" presId="urn:microsoft.com/office/officeart/2005/8/layout/orgChart1"/>
    <dgm:cxn modelId="{0FC67930-CE25-4A77-B320-406B4A3BCA60}" srcId="{42BA2771-921F-4EF6-93C7-9A5E7994AEE8}" destId="{9BCAB296-920F-45B5-B670-3BDCF87292C7}" srcOrd="1" destOrd="0" parTransId="{EE446811-D0B0-4342-973D-35528099835A}" sibTransId="{F795332A-2035-4BFC-B09F-218E5CB1A4D9}"/>
    <dgm:cxn modelId="{EBC87331-9E1A-4B02-A1EC-82EEAB3C278B}" type="presOf" srcId="{EE446811-D0B0-4342-973D-35528099835A}" destId="{413F7DD4-2F5D-4398-AA3D-A2E89ADEC99F}" srcOrd="0" destOrd="0" presId="urn:microsoft.com/office/officeart/2005/8/layout/orgChart1"/>
    <dgm:cxn modelId="{70C18882-499D-4FFF-9C77-491CF518D60C}" srcId="{42BA2771-921F-4EF6-93C7-9A5E7994AEE8}" destId="{48C56A49-BD9E-48AA-A0D6-BD73CF78F86C}" srcOrd="3" destOrd="0" parTransId="{225AA3BB-20BC-4F81-A579-8BC48CE14F7B}" sibTransId="{C412D322-4CC4-4256-BC91-55447A5524E5}"/>
    <dgm:cxn modelId="{D6685D9D-0865-418C-B730-26D1ED7E6CDF}" type="presOf" srcId="{71437C01-F132-4DA8-8C40-C787DAA1522A}" destId="{33CC98FF-E855-4BBA-B582-1AC0E53F0153}" srcOrd="1" destOrd="0" presId="urn:microsoft.com/office/officeart/2005/8/layout/orgChart1"/>
    <dgm:cxn modelId="{343F6E39-4C28-427C-A61F-C83C36B4AE3D}" type="presOf" srcId="{45F86E29-6E8E-4899-B8CF-92AD5D19227D}" destId="{561E50D9-A52B-4900-8547-A4A807C26E3E}" srcOrd="0" destOrd="0" presId="urn:microsoft.com/office/officeart/2005/8/layout/orgChart1"/>
    <dgm:cxn modelId="{5119ED8C-B6B4-42E0-BF79-68D572426818}" srcId="{42BA2771-921F-4EF6-93C7-9A5E7994AEE8}" destId="{71437C01-F132-4DA8-8C40-C787DAA1522A}" srcOrd="0" destOrd="0" parTransId="{45F86E29-6E8E-4899-B8CF-92AD5D19227D}" sibTransId="{31F7AEA5-16D2-4BF8-A21C-5E0C9DD97C8F}"/>
    <dgm:cxn modelId="{461CA9D6-8B21-4343-BE31-225856CB4BAA}" type="presOf" srcId="{8A950218-830E-4F59-BDC6-A105F9ACB052}" destId="{1449EB9B-93DF-4E84-A00C-BB789D37E1A9}" srcOrd="1" destOrd="0" presId="urn:microsoft.com/office/officeart/2005/8/layout/orgChart1"/>
    <dgm:cxn modelId="{10DAFFC8-7B15-4BE8-913B-387F92C85D33}" type="presOf" srcId="{225AA3BB-20BC-4F81-A579-8BC48CE14F7B}" destId="{104811D8-F7BB-4920-B30E-50C914E764F5}" srcOrd="0" destOrd="0" presId="urn:microsoft.com/office/officeart/2005/8/layout/orgChart1"/>
    <dgm:cxn modelId="{64802263-B2AE-4459-A549-ABD142C44375}" type="presOf" srcId="{48C56A49-BD9E-48AA-A0D6-BD73CF78F86C}" destId="{1AE366C7-8EF6-492A-A585-28F024E13E3B}" srcOrd="1" destOrd="0" presId="urn:microsoft.com/office/officeart/2005/8/layout/orgChart1"/>
    <dgm:cxn modelId="{5BE6B4F3-6739-40FD-8978-1DBD96245D69}" type="presOf" srcId="{8A950218-830E-4F59-BDC6-A105F9ACB052}" destId="{980F4AF7-3F88-41A9-B6AC-127137A8AEA3}" srcOrd="0" destOrd="0" presId="urn:microsoft.com/office/officeart/2005/8/layout/orgChart1"/>
    <dgm:cxn modelId="{CC8CA4A5-3C06-47E1-A8D2-A43A8C2F0899}" srcId="{42BA2771-921F-4EF6-93C7-9A5E7994AEE8}" destId="{8A950218-830E-4F59-BDC6-A105F9ACB052}" srcOrd="2" destOrd="0" parTransId="{4569293D-D62E-4520-96D1-740320768F1E}" sibTransId="{3021B5EA-BC7E-4107-A618-E9D8D25C2F90}"/>
    <dgm:cxn modelId="{C2457800-7210-4732-9364-EEB943EEEFB1}" srcId="{87D42ABB-F97D-492D-81C0-6C8C19B54348}" destId="{42BA2771-921F-4EF6-93C7-9A5E7994AEE8}" srcOrd="0" destOrd="0" parTransId="{C7FC5861-3DEB-4E63-81EC-EB51F7546CF5}" sibTransId="{8DD39CED-4BC5-4D7E-9D80-76A1AFC454D0}"/>
    <dgm:cxn modelId="{A23ED35F-35B2-44EB-A51F-237E4C5734FF}" type="presOf" srcId="{42BA2771-921F-4EF6-93C7-9A5E7994AEE8}" destId="{59769859-45EB-4B62-8698-167FC51E15A2}" srcOrd="1" destOrd="0" presId="urn:microsoft.com/office/officeart/2005/8/layout/orgChart1"/>
    <dgm:cxn modelId="{4031E05C-BBB2-49B8-BEC0-C9F1CE725804}" type="presOf" srcId="{48C56A49-BD9E-48AA-A0D6-BD73CF78F86C}" destId="{0A5E1D7C-DF99-45FE-B9EE-D61174296BFE}" srcOrd="0" destOrd="0" presId="urn:microsoft.com/office/officeart/2005/8/layout/orgChart1"/>
    <dgm:cxn modelId="{E85E89FF-A8F4-4C00-86C5-93B37D8558D7}" type="presOf" srcId="{9BCAB296-920F-45B5-B670-3BDCF87292C7}" destId="{8EAA0D16-B263-490E-A91C-FBFD385DE4F2}" srcOrd="0" destOrd="0" presId="urn:microsoft.com/office/officeart/2005/8/layout/orgChart1"/>
    <dgm:cxn modelId="{C3335980-EFCB-4DBC-B145-3638E7C86EEE}" type="presOf" srcId="{4569293D-D62E-4520-96D1-740320768F1E}" destId="{15FC1E55-690F-44AE-8B62-B2DAC06A9BAE}" srcOrd="0" destOrd="0" presId="urn:microsoft.com/office/officeart/2005/8/layout/orgChart1"/>
    <dgm:cxn modelId="{4E8BA0B2-A53C-4074-92C2-B5C569C1BDFE}" type="presOf" srcId="{87D42ABB-F97D-492D-81C0-6C8C19B54348}" destId="{F0280F2E-0F90-489B-857E-CBA2F6B304ED}" srcOrd="0" destOrd="0" presId="urn:microsoft.com/office/officeart/2005/8/layout/orgChart1"/>
    <dgm:cxn modelId="{E5BEF5E6-5D73-47EB-8581-6AF36DE88BDE}" type="presOf" srcId="{9BCAB296-920F-45B5-B670-3BDCF87292C7}" destId="{2FFAE92C-3038-4BA2-846B-7B51D3A0317A}" srcOrd="1" destOrd="0" presId="urn:microsoft.com/office/officeart/2005/8/layout/orgChart1"/>
    <dgm:cxn modelId="{73A8C5D7-03BE-4DC5-A36F-7075F641854A}" type="presParOf" srcId="{F0280F2E-0F90-489B-857E-CBA2F6B304ED}" destId="{F52940C6-95AD-4955-BA12-412D3E614AE4}" srcOrd="0" destOrd="0" presId="urn:microsoft.com/office/officeart/2005/8/layout/orgChart1"/>
    <dgm:cxn modelId="{465FA19B-EEE7-4FD9-91EB-AB50CD53CE8C}" type="presParOf" srcId="{F52940C6-95AD-4955-BA12-412D3E614AE4}" destId="{24BC8BDB-3AB8-48C7-84C3-BC269238F7DF}" srcOrd="0" destOrd="0" presId="urn:microsoft.com/office/officeart/2005/8/layout/orgChart1"/>
    <dgm:cxn modelId="{6F94B289-E131-40F3-8608-A30B09F58E69}" type="presParOf" srcId="{24BC8BDB-3AB8-48C7-84C3-BC269238F7DF}" destId="{0EFB4E77-A56A-44D1-8BC6-1B481F315149}" srcOrd="0" destOrd="0" presId="urn:microsoft.com/office/officeart/2005/8/layout/orgChart1"/>
    <dgm:cxn modelId="{2D67A23F-8220-4CFB-8A2E-2A265C1DD15A}" type="presParOf" srcId="{24BC8BDB-3AB8-48C7-84C3-BC269238F7DF}" destId="{59769859-45EB-4B62-8698-167FC51E15A2}" srcOrd="1" destOrd="0" presId="urn:microsoft.com/office/officeart/2005/8/layout/orgChart1"/>
    <dgm:cxn modelId="{0DD5465F-DE24-4871-AD8A-8A700ADD929F}" type="presParOf" srcId="{F52940C6-95AD-4955-BA12-412D3E614AE4}" destId="{79CC41E8-E539-4D49-8157-960ACCC39E0E}" srcOrd="1" destOrd="0" presId="urn:microsoft.com/office/officeart/2005/8/layout/orgChart1"/>
    <dgm:cxn modelId="{16A0D9DC-ED09-4BC9-9819-AB18A6DC34B8}" type="presParOf" srcId="{79CC41E8-E539-4D49-8157-960ACCC39E0E}" destId="{413F7DD4-2F5D-4398-AA3D-A2E89ADEC99F}" srcOrd="0" destOrd="0" presId="urn:microsoft.com/office/officeart/2005/8/layout/orgChart1"/>
    <dgm:cxn modelId="{9562B978-9D3B-42DA-949A-D6CEC831DF3D}" type="presParOf" srcId="{79CC41E8-E539-4D49-8157-960ACCC39E0E}" destId="{9CC0F5E6-1BED-447D-BB99-1F20AC5A62A5}" srcOrd="1" destOrd="0" presId="urn:microsoft.com/office/officeart/2005/8/layout/orgChart1"/>
    <dgm:cxn modelId="{F080BEB8-93C8-460B-834F-9D14EFBA2104}" type="presParOf" srcId="{9CC0F5E6-1BED-447D-BB99-1F20AC5A62A5}" destId="{6BA60758-EEEA-48C1-84DF-58FA453CBF4F}" srcOrd="0" destOrd="0" presId="urn:microsoft.com/office/officeart/2005/8/layout/orgChart1"/>
    <dgm:cxn modelId="{10D835D7-2E1D-4B28-8440-61D313A55BD5}" type="presParOf" srcId="{6BA60758-EEEA-48C1-84DF-58FA453CBF4F}" destId="{8EAA0D16-B263-490E-A91C-FBFD385DE4F2}" srcOrd="0" destOrd="0" presId="urn:microsoft.com/office/officeart/2005/8/layout/orgChart1"/>
    <dgm:cxn modelId="{66239C62-1651-47F1-87F1-B16FE20A4FC7}" type="presParOf" srcId="{6BA60758-EEEA-48C1-84DF-58FA453CBF4F}" destId="{2FFAE92C-3038-4BA2-846B-7B51D3A0317A}" srcOrd="1" destOrd="0" presId="urn:microsoft.com/office/officeart/2005/8/layout/orgChart1"/>
    <dgm:cxn modelId="{63CA3151-0DB9-4854-8D22-DEB45F3509B1}" type="presParOf" srcId="{9CC0F5E6-1BED-447D-BB99-1F20AC5A62A5}" destId="{4AEEDF7E-3A7E-43CD-9154-0E7EA1763FBB}" srcOrd="1" destOrd="0" presId="urn:microsoft.com/office/officeart/2005/8/layout/orgChart1"/>
    <dgm:cxn modelId="{D6F8011F-AE65-4563-8745-E1B543DC48E2}" type="presParOf" srcId="{9CC0F5E6-1BED-447D-BB99-1F20AC5A62A5}" destId="{606071BF-9547-4085-A0E3-0ACFC2EF0BD4}" srcOrd="2" destOrd="0" presId="urn:microsoft.com/office/officeart/2005/8/layout/orgChart1"/>
    <dgm:cxn modelId="{28599E6B-E9BD-44C4-9D65-9A934065024A}" type="presParOf" srcId="{79CC41E8-E539-4D49-8157-960ACCC39E0E}" destId="{15FC1E55-690F-44AE-8B62-B2DAC06A9BAE}" srcOrd="2" destOrd="0" presId="urn:microsoft.com/office/officeart/2005/8/layout/orgChart1"/>
    <dgm:cxn modelId="{A5706C84-08AC-4E61-A266-A459380EC07A}" type="presParOf" srcId="{79CC41E8-E539-4D49-8157-960ACCC39E0E}" destId="{904D402C-BCC5-4E90-812B-E4DA6DCAAA43}" srcOrd="3" destOrd="0" presId="urn:microsoft.com/office/officeart/2005/8/layout/orgChart1"/>
    <dgm:cxn modelId="{D563E668-B140-4069-9072-733C302A99AA}" type="presParOf" srcId="{904D402C-BCC5-4E90-812B-E4DA6DCAAA43}" destId="{FDB6FBBB-70CF-445C-9333-C463132067F2}" srcOrd="0" destOrd="0" presId="urn:microsoft.com/office/officeart/2005/8/layout/orgChart1"/>
    <dgm:cxn modelId="{844ADC38-2FCE-4A24-AA22-398BB44C2907}" type="presParOf" srcId="{FDB6FBBB-70CF-445C-9333-C463132067F2}" destId="{980F4AF7-3F88-41A9-B6AC-127137A8AEA3}" srcOrd="0" destOrd="0" presId="urn:microsoft.com/office/officeart/2005/8/layout/orgChart1"/>
    <dgm:cxn modelId="{F19F2BCA-7B4E-4F30-9C26-29E6B5F22DF6}" type="presParOf" srcId="{FDB6FBBB-70CF-445C-9333-C463132067F2}" destId="{1449EB9B-93DF-4E84-A00C-BB789D37E1A9}" srcOrd="1" destOrd="0" presId="urn:microsoft.com/office/officeart/2005/8/layout/orgChart1"/>
    <dgm:cxn modelId="{1B312CEE-F1DC-433B-B93B-F5928849F6EE}" type="presParOf" srcId="{904D402C-BCC5-4E90-812B-E4DA6DCAAA43}" destId="{284FCBCF-BEC3-4D57-A17F-40AD2592EB8B}" srcOrd="1" destOrd="0" presId="urn:microsoft.com/office/officeart/2005/8/layout/orgChart1"/>
    <dgm:cxn modelId="{A4199A1E-DD15-4B36-A94B-791429493298}" type="presParOf" srcId="{904D402C-BCC5-4E90-812B-E4DA6DCAAA43}" destId="{DDA63878-EEE2-4BFB-A395-BCC8713FBF5B}" srcOrd="2" destOrd="0" presId="urn:microsoft.com/office/officeart/2005/8/layout/orgChart1"/>
    <dgm:cxn modelId="{9E312C73-3A54-4DBD-988F-E6C3A2ED0C24}" type="presParOf" srcId="{79CC41E8-E539-4D49-8157-960ACCC39E0E}" destId="{104811D8-F7BB-4920-B30E-50C914E764F5}" srcOrd="4" destOrd="0" presId="urn:microsoft.com/office/officeart/2005/8/layout/orgChart1"/>
    <dgm:cxn modelId="{5416E16F-CC6A-4552-B87F-B53024D9F19B}" type="presParOf" srcId="{79CC41E8-E539-4D49-8157-960ACCC39E0E}" destId="{0D5CC426-EF90-4E64-B722-31270F023751}" srcOrd="5" destOrd="0" presId="urn:microsoft.com/office/officeart/2005/8/layout/orgChart1"/>
    <dgm:cxn modelId="{91604DF0-34E9-434C-A86B-D066D6A53952}" type="presParOf" srcId="{0D5CC426-EF90-4E64-B722-31270F023751}" destId="{7A9706E7-52CA-4AE8-9B86-02841130E3C1}" srcOrd="0" destOrd="0" presId="urn:microsoft.com/office/officeart/2005/8/layout/orgChart1"/>
    <dgm:cxn modelId="{543C3860-7590-4CE7-AA21-FEB937A034D4}" type="presParOf" srcId="{7A9706E7-52CA-4AE8-9B86-02841130E3C1}" destId="{0A5E1D7C-DF99-45FE-B9EE-D61174296BFE}" srcOrd="0" destOrd="0" presId="urn:microsoft.com/office/officeart/2005/8/layout/orgChart1"/>
    <dgm:cxn modelId="{F5C76EDE-341C-4127-A6C7-35215574B59B}" type="presParOf" srcId="{7A9706E7-52CA-4AE8-9B86-02841130E3C1}" destId="{1AE366C7-8EF6-492A-A585-28F024E13E3B}" srcOrd="1" destOrd="0" presId="urn:microsoft.com/office/officeart/2005/8/layout/orgChart1"/>
    <dgm:cxn modelId="{375273AA-D732-4AAD-8679-45DBFD992EAE}" type="presParOf" srcId="{0D5CC426-EF90-4E64-B722-31270F023751}" destId="{AB38895B-FC93-4B6F-AC52-0854EE78F481}" srcOrd="1" destOrd="0" presId="urn:microsoft.com/office/officeart/2005/8/layout/orgChart1"/>
    <dgm:cxn modelId="{18E6C28C-B56C-4991-AC22-3023C2BFF11A}" type="presParOf" srcId="{0D5CC426-EF90-4E64-B722-31270F023751}" destId="{8B7965A9-4A8D-43F8-A6F1-95F044F6D13D}" srcOrd="2" destOrd="0" presId="urn:microsoft.com/office/officeart/2005/8/layout/orgChart1"/>
    <dgm:cxn modelId="{C8005EF5-48E6-4208-9333-8A8BC4B92FEB}" type="presParOf" srcId="{F52940C6-95AD-4955-BA12-412D3E614AE4}" destId="{41E81584-51A1-476F-9C4B-7EF7D94C754D}" srcOrd="2" destOrd="0" presId="urn:microsoft.com/office/officeart/2005/8/layout/orgChart1"/>
    <dgm:cxn modelId="{43BFE3BC-7696-4704-AC13-2A1D0ED0AAE0}" type="presParOf" srcId="{41E81584-51A1-476F-9C4B-7EF7D94C754D}" destId="{561E50D9-A52B-4900-8547-A4A807C26E3E}" srcOrd="0" destOrd="0" presId="urn:microsoft.com/office/officeart/2005/8/layout/orgChart1"/>
    <dgm:cxn modelId="{52695E75-1350-4702-98E8-50370028221B}" type="presParOf" srcId="{41E81584-51A1-476F-9C4B-7EF7D94C754D}" destId="{B33D0AC6-F8B7-47B7-BA8F-6C47C22D5F28}" srcOrd="1" destOrd="0" presId="urn:microsoft.com/office/officeart/2005/8/layout/orgChart1"/>
    <dgm:cxn modelId="{B0254233-5D7A-40E1-8752-F66937E28739}" type="presParOf" srcId="{B33D0AC6-F8B7-47B7-BA8F-6C47C22D5F28}" destId="{1E25515B-41B3-458A-8F75-370E87789EB0}" srcOrd="0" destOrd="0" presId="urn:microsoft.com/office/officeart/2005/8/layout/orgChart1"/>
    <dgm:cxn modelId="{01C2C2A0-9217-4D15-A4FD-034B26BF6AE9}" type="presParOf" srcId="{1E25515B-41B3-458A-8F75-370E87789EB0}" destId="{A62C3096-3256-489D-98B0-FE2C4085E59F}" srcOrd="0" destOrd="0" presId="urn:microsoft.com/office/officeart/2005/8/layout/orgChart1"/>
    <dgm:cxn modelId="{3542E5C6-58DF-4AFD-B754-C0357C7E605F}" type="presParOf" srcId="{1E25515B-41B3-458A-8F75-370E87789EB0}" destId="{33CC98FF-E855-4BBA-B582-1AC0E53F0153}" srcOrd="1" destOrd="0" presId="urn:microsoft.com/office/officeart/2005/8/layout/orgChart1"/>
    <dgm:cxn modelId="{27681019-8FF1-44C5-8FDD-AE5F5A63DD39}" type="presParOf" srcId="{B33D0AC6-F8B7-47B7-BA8F-6C47C22D5F28}" destId="{4D2479F1-E798-4562-B467-B8BB7512FEB5}" srcOrd="1" destOrd="0" presId="urn:microsoft.com/office/officeart/2005/8/layout/orgChart1"/>
    <dgm:cxn modelId="{10627082-73E8-4D34-B742-36CC84452571}" type="presParOf" srcId="{B33D0AC6-F8B7-47B7-BA8F-6C47C22D5F28}" destId="{2C94D2E3-D2D0-4A80-83DB-C2C2C29D184B}" srcOrd="2" destOrd="0" presId="urn:microsoft.com/office/officeart/2005/8/layout/orgChar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B21847-F17A-413D-8CC6-6A5B1A1278DE}">
      <dsp:nvSpPr>
        <dsp:cNvPr id="0" name=""/>
        <dsp:cNvSpPr/>
      </dsp:nvSpPr>
      <dsp:spPr>
        <a:xfrm rot="5400000">
          <a:off x="383010" y="1816144"/>
          <a:ext cx="1144638" cy="1904652"/>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AB8BA8-EFDA-4325-A9E3-8FC7120270FC}">
      <dsp:nvSpPr>
        <dsp:cNvPr id="0" name=""/>
        <dsp:cNvSpPr/>
      </dsp:nvSpPr>
      <dsp:spPr>
        <a:xfrm>
          <a:off x="191941" y="2385225"/>
          <a:ext cx="1719530" cy="1507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a:lnSpc>
              <a:spcPct val="90000"/>
            </a:lnSpc>
            <a:spcBef>
              <a:spcPct val="0"/>
            </a:spcBef>
            <a:spcAft>
              <a:spcPct val="35000"/>
            </a:spcAft>
          </a:pPr>
          <a:r>
            <a:rPr lang="en-GB" sz="2500" kern="1200" dirty="0" err="1" smtClean="0"/>
            <a:t>Neopioidni</a:t>
          </a:r>
          <a:r>
            <a:rPr lang="en-GB" sz="2500" kern="1200" dirty="0" smtClean="0"/>
            <a:t> </a:t>
          </a:r>
          <a:r>
            <a:rPr lang="en-GB" sz="2500" kern="1200" dirty="0" err="1" smtClean="0"/>
            <a:t>analgetici</a:t>
          </a:r>
          <a:endParaRPr lang="en-GB" sz="2500" kern="1200" dirty="0"/>
        </a:p>
      </dsp:txBody>
      <dsp:txXfrm>
        <a:off x="191941" y="2385225"/>
        <a:ext cx="1719530" cy="1507269"/>
      </dsp:txXfrm>
    </dsp:sp>
    <dsp:sp modelId="{C7FDCEDE-63C6-48A9-879C-B65259B34423}">
      <dsp:nvSpPr>
        <dsp:cNvPr id="0" name=""/>
        <dsp:cNvSpPr/>
      </dsp:nvSpPr>
      <dsp:spPr>
        <a:xfrm>
          <a:off x="1587032" y="1675922"/>
          <a:ext cx="324439" cy="324439"/>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D2C117-466C-4B6F-83EF-3A9BFB475A75}">
      <dsp:nvSpPr>
        <dsp:cNvPr id="0" name=""/>
        <dsp:cNvSpPr/>
      </dsp:nvSpPr>
      <dsp:spPr>
        <a:xfrm rot="5400000">
          <a:off x="2488051" y="1295250"/>
          <a:ext cx="1144638" cy="1904652"/>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E4CA9C-7EE7-4E99-B4C7-711ED9FDFB9C}">
      <dsp:nvSpPr>
        <dsp:cNvPr id="0" name=""/>
        <dsp:cNvSpPr/>
      </dsp:nvSpPr>
      <dsp:spPr>
        <a:xfrm>
          <a:off x="2296983" y="1864330"/>
          <a:ext cx="1719530" cy="1507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a:lnSpc>
              <a:spcPct val="90000"/>
            </a:lnSpc>
            <a:spcBef>
              <a:spcPct val="0"/>
            </a:spcBef>
            <a:spcAft>
              <a:spcPct val="35000"/>
            </a:spcAft>
          </a:pPr>
          <a:r>
            <a:rPr lang="en-GB" sz="2500" kern="1200" dirty="0" err="1" smtClean="0"/>
            <a:t>Slabi</a:t>
          </a:r>
          <a:r>
            <a:rPr lang="en-GB" sz="2500" kern="1200" dirty="0" smtClean="0"/>
            <a:t> </a:t>
          </a:r>
          <a:r>
            <a:rPr lang="en-GB" sz="2500" kern="1200" dirty="0" err="1" smtClean="0"/>
            <a:t>opioidi</a:t>
          </a:r>
          <a:endParaRPr lang="en-GB" sz="2500" kern="1200" dirty="0"/>
        </a:p>
      </dsp:txBody>
      <dsp:txXfrm>
        <a:off x="2296983" y="1864330"/>
        <a:ext cx="1719530" cy="1507269"/>
      </dsp:txXfrm>
    </dsp:sp>
    <dsp:sp modelId="{93CB0CFE-1EA4-4D92-B058-97540AECD904}">
      <dsp:nvSpPr>
        <dsp:cNvPr id="0" name=""/>
        <dsp:cNvSpPr/>
      </dsp:nvSpPr>
      <dsp:spPr>
        <a:xfrm>
          <a:off x="3692074" y="1155027"/>
          <a:ext cx="324439" cy="324439"/>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4E3B99-2B00-44DE-8894-689D0FF92F0B}">
      <dsp:nvSpPr>
        <dsp:cNvPr id="0" name=""/>
        <dsp:cNvSpPr/>
      </dsp:nvSpPr>
      <dsp:spPr>
        <a:xfrm rot="5400000">
          <a:off x="4564847" y="720248"/>
          <a:ext cx="1144638" cy="1904652"/>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9B8B8B-5935-44AD-965B-DFCDD64FBF96}">
      <dsp:nvSpPr>
        <dsp:cNvPr id="0" name=""/>
        <dsp:cNvSpPr/>
      </dsp:nvSpPr>
      <dsp:spPr>
        <a:xfrm>
          <a:off x="4402024" y="1343436"/>
          <a:ext cx="1719530" cy="1507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a:lnSpc>
              <a:spcPct val="90000"/>
            </a:lnSpc>
            <a:spcBef>
              <a:spcPct val="0"/>
            </a:spcBef>
            <a:spcAft>
              <a:spcPct val="35000"/>
            </a:spcAft>
          </a:pPr>
          <a:r>
            <a:rPr lang="en-GB" sz="2500" kern="1200" dirty="0" err="1" smtClean="0"/>
            <a:t>Jaki</a:t>
          </a:r>
          <a:r>
            <a:rPr lang="en-GB" sz="2500" kern="1200" dirty="0" smtClean="0"/>
            <a:t> </a:t>
          </a:r>
          <a:r>
            <a:rPr lang="en-GB" sz="2500" kern="1200" dirty="0" err="1" smtClean="0"/>
            <a:t>opioidi</a:t>
          </a:r>
          <a:endParaRPr lang="en-GB" sz="2500" kern="1200" dirty="0"/>
        </a:p>
      </dsp:txBody>
      <dsp:txXfrm>
        <a:off x="4402024" y="1343436"/>
        <a:ext cx="1719530" cy="1507269"/>
      </dsp:txXfrm>
    </dsp:sp>
    <dsp:sp modelId="{96C1A308-2BAF-4914-B6E3-84922DF98E42}">
      <dsp:nvSpPr>
        <dsp:cNvPr id="0" name=""/>
        <dsp:cNvSpPr/>
      </dsp:nvSpPr>
      <dsp:spPr>
        <a:xfrm>
          <a:off x="5797115" y="634133"/>
          <a:ext cx="324439" cy="324439"/>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3D8C9E-DCD7-4F3F-BFB3-2C21249DF10A}">
      <dsp:nvSpPr>
        <dsp:cNvPr id="0" name=""/>
        <dsp:cNvSpPr/>
      </dsp:nvSpPr>
      <dsp:spPr>
        <a:xfrm rot="5400000">
          <a:off x="6698134" y="253461"/>
          <a:ext cx="1144638" cy="1904652"/>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572EE9-A6CA-4E9E-8F45-033B5CABDE0B}">
      <dsp:nvSpPr>
        <dsp:cNvPr id="0" name=""/>
        <dsp:cNvSpPr/>
      </dsp:nvSpPr>
      <dsp:spPr>
        <a:xfrm>
          <a:off x="6507066" y="822541"/>
          <a:ext cx="1719530" cy="1507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a:lnSpc>
              <a:spcPct val="90000"/>
            </a:lnSpc>
            <a:spcBef>
              <a:spcPct val="0"/>
            </a:spcBef>
            <a:spcAft>
              <a:spcPct val="35000"/>
            </a:spcAft>
          </a:pPr>
          <a:r>
            <a:rPr lang="en-GB" sz="2500" kern="1200" dirty="0" err="1" smtClean="0"/>
            <a:t>Hirurška</a:t>
          </a:r>
          <a:r>
            <a:rPr lang="en-GB" sz="2500" kern="1200" dirty="0" smtClean="0"/>
            <a:t> </a:t>
          </a:r>
          <a:r>
            <a:rPr lang="en-GB" sz="2500" kern="1200" dirty="0" err="1" smtClean="0"/>
            <a:t>intervencija</a:t>
          </a:r>
          <a:endParaRPr lang="en-GB" sz="2500" kern="1200" dirty="0"/>
        </a:p>
      </dsp:txBody>
      <dsp:txXfrm>
        <a:off x="6507066" y="822541"/>
        <a:ext cx="1719530" cy="15072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D7A9F5-661A-46F9-B5CC-22AD6DCD9C0E}">
      <dsp:nvSpPr>
        <dsp:cNvPr id="0" name=""/>
        <dsp:cNvSpPr/>
      </dsp:nvSpPr>
      <dsp:spPr>
        <a:xfrm rot="10800000">
          <a:off x="1456621" y="550"/>
          <a:ext cx="4661916" cy="1129519"/>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8087" tIns="76200" rIns="142240" bIns="76200" numCol="1" spcCol="1270" anchor="ctr" anchorCtr="0">
          <a:noAutofit/>
        </a:bodyPr>
        <a:lstStyle/>
        <a:p>
          <a:pPr lvl="0" algn="ctr" defTabSz="889000">
            <a:lnSpc>
              <a:spcPct val="90000"/>
            </a:lnSpc>
            <a:spcBef>
              <a:spcPct val="0"/>
            </a:spcBef>
            <a:spcAft>
              <a:spcPct val="35000"/>
            </a:spcAft>
          </a:pPr>
          <a:r>
            <a:rPr lang="en-GB" sz="2000" kern="1200" dirty="0" err="1" smtClean="0"/>
            <a:t>Identifikacija</a:t>
          </a:r>
          <a:r>
            <a:rPr lang="en-GB" sz="2000" kern="1200" dirty="0" smtClean="0"/>
            <a:t>/</a:t>
          </a:r>
          <a:r>
            <a:rPr lang="en-GB" sz="2000" kern="1200" dirty="0" err="1" smtClean="0"/>
            <a:t>tretman</a:t>
          </a:r>
          <a:r>
            <a:rPr lang="en-GB" sz="2000" kern="1200" dirty="0" smtClean="0"/>
            <a:t> </a:t>
          </a:r>
          <a:r>
            <a:rPr lang="en-GB" sz="2000" kern="1200" dirty="0" err="1" smtClean="0"/>
            <a:t>uzroka</a:t>
          </a:r>
          <a:r>
            <a:rPr lang="en-GB" sz="2000" kern="1200" dirty="0" smtClean="0"/>
            <a:t> bola, </a:t>
          </a:r>
          <a:r>
            <a:rPr lang="en-GB" sz="2000" kern="1200" dirty="0" err="1" smtClean="0"/>
            <a:t>po</a:t>
          </a:r>
          <a:r>
            <a:rPr lang="en-GB" sz="2000" kern="1200" dirty="0" smtClean="0"/>
            <a:t> </a:t>
          </a:r>
          <a:r>
            <a:rPr lang="en-GB" sz="2000" kern="1200" dirty="0" err="1" smtClean="0"/>
            <a:t>algoritmu</a:t>
          </a:r>
          <a:r>
            <a:rPr lang="en-GB" sz="2000" kern="1200" dirty="0" smtClean="0"/>
            <a:t> </a:t>
          </a:r>
          <a:r>
            <a:rPr lang="en-GB" sz="2000" kern="1200" dirty="0" err="1" smtClean="0"/>
            <a:t>minimalno</a:t>
          </a:r>
          <a:r>
            <a:rPr lang="en-GB" sz="2000" kern="1200" dirty="0" smtClean="0"/>
            <a:t> </a:t>
          </a:r>
          <a:r>
            <a:rPr lang="en-GB" sz="2000" kern="1200" dirty="0" err="1" smtClean="0"/>
            <a:t>invazivnih</a:t>
          </a:r>
          <a:r>
            <a:rPr lang="en-GB" sz="2000" kern="1200" dirty="0" smtClean="0"/>
            <a:t> </a:t>
          </a:r>
          <a:r>
            <a:rPr lang="en-GB" sz="2000" kern="1200" dirty="0" err="1" smtClean="0"/>
            <a:t>procedura</a:t>
          </a:r>
          <a:endParaRPr lang="en-GB" sz="2000" kern="1200" dirty="0"/>
        </a:p>
      </dsp:txBody>
      <dsp:txXfrm rot="10800000">
        <a:off x="1739001" y="550"/>
        <a:ext cx="4379536" cy="1129519"/>
      </dsp:txXfrm>
    </dsp:sp>
    <dsp:sp modelId="{2BD9022F-38B6-4CCA-9242-B82A37EDFE7A}">
      <dsp:nvSpPr>
        <dsp:cNvPr id="0" name=""/>
        <dsp:cNvSpPr/>
      </dsp:nvSpPr>
      <dsp:spPr>
        <a:xfrm>
          <a:off x="891862" y="550"/>
          <a:ext cx="1129519" cy="1129519"/>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F3C76A8-060C-438F-8E44-7EDEEEAD21C6}">
      <dsp:nvSpPr>
        <dsp:cNvPr id="0" name=""/>
        <dsp:cNvSpPr/>
      </dsp:nvSpPr>
      <dsp:spPr>
        <a:xfrm rot="10800000">
          <a:off x="1456621" y="1467240"/>
          <a:ext cx="4661916" cy="1129519"/>
        </a:xfrm>
        <a:prstGeom prst="homePlat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8087" tIns="76200" rIns="142240" bIns="76200" numCol="1" spcCol="1270" anchor="ctr" anchorCtr="0">
          <a:noAutofit/>
        </a:bodyPr>
        <a:lstStyle/>
        <a:p>
          <a:pPr lvl="0" algn="ctr" defTabSz="889000">
            <a:lnSpc>
              <a:spcPct val="90000"/>
            </a:lnSpc>
            <a:spcBef>
              <a:spcPct val="0"/>
            </a:spcBef>
            <a:spcAft>
              <a:spcPct val="35000"/>
            </a:spcAft>
          </a:pPr>
          <a:r>
            <a:rPr lang="en-GB" sz="2000" kern="1200" dirty="0" err="1" smtClean="0">
              <a:solidFill>
                <a:schemeClr val="tx1"/>
              </a:solidFill>
            </a:rPr>
            <a:t>Adekvatno</a:t>
          </a:r>
          <a:r>
            <a:rPr lang="en-GB" sz="2000" kern="1200" dirty="0" smtClean="0">
              <a:solidFill>
                <a:schemeClr val="tx1"/>
              </a:solidFill>
            </a:rPr>
            <a:t> </a:t>
          </a:r>
          <a:r>
            <a:rPr lang="en-GB" sz="2000" kern="1200" dirty="0" err="1" smtClean="0">
              <a:solidFill>
                <a:schemeClr val="tx1"/>
              </a:solidFill>
            </a:rPr>
            <a:t>tretiranje</a:t>
          </a:r>
          <a:r>
            <a:rPr lang="en-GB" sz="2000" kern="1200" dirty="0" smtClean="0">
              <a:solidFill>
                <a:schemeClr val="tx1"/>
              </a:solidFill>
            </a:rPr>
            <a:t> </a:t>
          </a:r>
          <a:r>
            <a:rPr lang="en-GB" sz="2000" kern="1200" dirty="0" err="1" smtClean="0">
              <a:solidFill>
                <a:schemeClr val="tx1"/>
              </a:solidFill>
            </a:rPr>
            <a:t>simptoma</a:t>
          </a:r>
          <a:endParaRPr lang="en-GB" sz="2000" kern="1200" dirty="0" smtClean="0">
            <a:solidFill>
              <a:schemeClr val="tx1"/>
            </a:solidFill>
          </a:endParaRPr>
        </a:p>
        <a:p>
          <a:pPr lvl="0" algn="ctr" defTabSz="889000">
            <a:lnSpc>
              <a:spcPct val="90000"/>
            </a:lnSpc>
            <a:spcBef>
              <a:spcPct val="0"/>
            </a:spcBef>
            <a:spcAft>
              <a:spcPct val="35000"/>
            </a:spcAft>
          </a:pPr>
          <a:r>
            <a:rPr lang="en-GB" sz="2000" kern="1200" dirty="0" smtClean="0">
              <a:solidFill>
                <a:schemeClr val="tx1"/>
              </a:solidFill>
            </a:rPr>
            <a:t>(</a:t>
          </a:r>
          <a:r>
            <a:rPr lang="en-GB" sz="2000" kern="1200" dirty="0" err="1" smtClean="0">
              <a:solidFill>
                <a:schemeClr val="tx1"/>
              </a:solidFill>
            </a:rPr>
            <a:t>medikamentozna</a:t>
          </a:r>
          <a:r>
            <a:rPr lang="en-GB" sz="2000" kern="1200" dirty="0" smtClean="0">
              <a:solidFill>
                <a:schemeClr val="tx1"/>
              </a:solidFill>
            </a:rPr>
            <a:t>, </a:t>
          </a:r>
          <a:r>
            <a:rPr lang="en-GB" sz="2000" kern="1200" dirty="0" err="1" smtClean="0">
              <a:solidFill>
                <a:schemeClr val="tx1"/>
              </a:solidFill>
            </a:rPr>
            <a:t>fizikalna</a:t>
          </a:r>
          <a:r>
            <a:rPr lang="en-GB" sz="2000" kern="1200" dirty="0" smtClean="0">
              <a:solidFill>
                <a:schemeClr val="tx1"/>
              </a:solidFill>
            </a:rPr>
            <a:t> </a:t>
          </a:r>
          <a:r>
            <a:rPr lang="en-GB" sz="2000" kern="1200" dirty="0" err="1" smtClean="0">
              <a:solidFill>
                <a:schemeClr val="tx1"/>
              </a:solidFill>
            </a:rPr>
            <a:t>Th</a:t>
          </a:r>
          <a:r>
            <a:rPr lang="en-GB" sz="2000" kern="1200" dirty="0" smtClean="0">
              <a:solidFill>
                <a:schemeClr val="tx1"/>
              </a:solidFill>
            </a:rPr>
            <a:t>)</a:t>
          </a:r>
          <a:endParaRPr lang="en-GB" sz="2000" kern="1200" dirty="0">
            <a:solidFill>
              <a:schemeClr val="tx1"/>
            </a:solidFill>
          </a:endParaRPr>
        </a:p>
      </dsp:txBody>
      <dsp:txXfrm rot="10800000">
        <a:off x="1739001" y="1467240"/>
        <a:ext cx="4379536" cy="1129519"/>
      </dsp:txXfrm>
    </dsp:sp>
    <dsp:sp modelId="{BEFCD031-7D29-4E81-9437-F6324C10B25B}">
      <dsp:nvSpPr>
        <dsp:cNvPr id="0" name=""/>
        <dsp:cNvSpPr/>
      </dsp:nvSpPr>
      <dsp:spPr>
        <a:xfrm>
          <a:off x="891862" y="1467240"/>
          <a:ext cx="1129519" cy="1129519"/>
        </a:xfrm>
        <a:prstGeom prst="ellipse">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A694E3-52ED-4DE3-9B5B-7D4F2800827D}">
      <dsp:nvSpPr>
        <dsp:cNvPr id="0" name=""/>
        <dsp:cNvSpPr/>
      </dsp:nvSpPr>
      <dsp:spPr>
        <a:xfrm rot="10800000">
          <a:off x="1456621" y="2933930"/>
          <a:ext cx="4661916" cy="1129519"/>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8087" tIns="76200" rIns="142240" bIns="76200" numCol="1" spcCol="1270" anchor="ctr" anchorCtr="0">
          <a:noAutofit/>
        </a:bodyPr>
        <a:lstStyle/>
        <a:p>
          <a:pPr lvl="0" algn="ctr" defTabSz="889000">
            <a:lnSpc>
              <a:spcPct val="90000"/>
            </a:lnSpc>
            <a:spcBef>
              <a:spcPct val="0"/>
            </a:spcBef>
            <a:spcAft>
              <a:spcPct val="35000"/>
            </a:spcAft>
          </a:pPr>
          <a:r>
            <a:rPr lang="en-GB" sz="2000" kern="1200" dirty="0" err="1" smtClean="0"/>
            <a:t>Edukacija</a:t>
          </a:r>
          <a:r>
            <a:rPr lang="en-GB" sz="2000" kern="1200" dirty="0" smtClean="0"/>
            <a:t> i </a:t>
          </a:r>
          <a:r>
            <a:rPr lang="en-GB" sz="2000" kern="1200" dirty="0" err="1" smtClean="0"/>
            <a:t>promena</a:t>
          </a:r>
          <a:r>
            <a:rPr lang="en-GB" sz="2000" kern="1200" dirty="0" smtClean="0"/>
            <a:t> </a:t>
          </a:r>
          <a:r>
            <a:rPr lang="en-GB" sz="2000" kern="1200" dirty="0" err="1" smtClean="0"/>
            <a:t>stila</a:t>
          </a:r>
          <a:r>
            <a:rPr lang="en-GB" sz="2000" kern="1200" dirty="0" smtClean="0"/>
            <a:t> </a:t>
          </a:r>
          <a:r>
            <a:rPr lang="en-GB" sz="2000" kern="1200" dirty="0" err="1" smtClean="0"/>
            <a:t>života</a:t>
          </a:r>
          <a:r>
            <a:rPr lang="en-GB" sz="2000" kern="1200" dirty="0" smtClean="0"/>
            <a:t> </a:t>
          </a:r>
          <a:r>
            <a:rPr lang="en-GB" sz="2000" kern="1200" dirty="0" err="1" smtClean="0"/>
            <a:t>bolesnika</a:t>
          </a:r>
          <a:r>
            <a:rPr lang="en-GB" sz="2000" kern="1200" dirty="0" smtClean="0"/>
            <a:t>, </a:t>
          </a:r>
          <a:r>
            <a:rPr lang="en-GB" sz="2000" kern="1200" dirty="0" err="1" smtClean="0"/>
            <a:t>fizikalna</a:t>
          </a:r>
          <a:r>
            <a:rPr lang="en-GB" sz="2000" kern="1200" dirty="0" smtClean="0"/>
            <a:t> </a:t>
          </a:r>
          <a:r>
            <a:rPr lang="en-GB" sz="2000" kern="1200" dirty="0" err="1" smtClean="0"/>
            <a:t>Th</a:t>
          </a:r>
          <a:r>
            <a:rPr lang="en-GB" sz="2000" kern="1200" dirty="0" smtClean="0"/>
            <a:t> u </a:t>
          </a:r>
          <a:r>
            <a:rPr lang="en-GB" sz="2000" kern="1200" dirty="0" err="1" smtClean="0"/>
            <a:t>cilju</a:t>
          </a:r>
          <a:r>
            <a:rPr lang="en-GB" sz="2000" kern="1200" dirty="0" smtClean="0"/>
            <a:t> </a:t>
          </a:r>
          <a:r>
            <a:rPr lang="en-GB" sz="2000" kern="1200" dirty="0" err="1" smtClean="0"/>
            <a:t>maks</a:t>
          </a:r>
          <a:r>
            <a:rPr lang="en-GB" sz="2000" kern="1200" dirty="0" smtClean="0"/>
            <a:t> </a:t>
          </a:r>
          <a:r>
            <a:rPr lang="en-GB" sz="2000" kern="1200" dirty="0" err="1" smtClean="0"/>
            <a:t>funkcije</a:t>
          </a:r>
          <a:r>
            <a:rPr lang="en-GB" sz="2000" kern="1200" dirty="0" smtClean="0"/>
            <a:t> i </a:t>
          </a:r>
          <a:r>
            <a:rPr lang="en-GB" sz="2000" kern="1200" dirty="0" err="1" smtClean="0"/>
            <a:t>sprečavanja</a:t>
          </a:r>
          <a:r>
            <a:rPr lang="en-GB" sz="2000" kern="1200" dirty="0" smtClean="0"/>
            <a:t> </a:t>
          </a:r>
          <a:r>
            <a:rPr lang="en-GB" sz="2000" kern="1200" dirty="0" err="1" smtClean="0"/>
            <a:t>recidiva</a:t>
          </a:r>
          <a:r>
            <a:rPr lang="en-GB" sz="2000" kern="1200" dirty="0" smtClean="0"/>
            <a:t> bola</a:t>
          </a:r>
          <a:endParaRPr lang="en-GB" sz="2000" kern="1200" dirty="0"/>
        </a:p>
      </dsp:txBody>
      <dsp:txXfrm rot="10800000">
        <a:off x="1739001" y="2933930"/>
        <a:ext cx="4379536" cy="1129519"/>
      </dsp:txXfrm>
    </dsp:sp>
    <dsp:sp modelId="{CBA753DB-EFB0-4CEB-AAAB-5BBD8F368AB0}">
      <dsp:nvSpPr>
        <dsp:cNvPr id="0" name=""/>
        <dsp:cNvSpPr/>
      </dsp:nvSpPr>
      <dsp:spPr>
        <a:xfrm>
          <a:off x="891862" y="2933930"/>
          <a:ext cx="1129519" cy="1129519"/>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1E50D9-A52B-4900-8547-A4A807C26E3E}">
      <dsp:nvSpPr>
        <dsp:cNvPr id="0" name=""/>
        <dsp:cNvSpPr/>
      </dsp:nvSpPr>
      <dsp:spPr>
        <a:xfrm>
          <a:off x="2860867" y="1212180"/>
          <a:ext cx="187132" cy="819819"/>
        </a:xfrm>
        <a:custGeom>
          <a:avLst/>
          <a:gdLst/>
          <a:ahLst/>
          <a:cxnLst/>
          <a:rect l="0" t="0" r="0" b="0"/>
          <a:pathLst>
            <a:path>
              <a:moveTo>
                <a:pt x="187132" y="0"/>
              </a:moveTo>
              <a:lnTo>
                <a:pt x="187132" y="819819"/>
              </a:lnTo>
              <a:lnTo>
                <a:pt x="0" y="8198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4811D8-F7BB-4920-B30E-50C914E764F5}">
      <dsp:nvSpPr>
        <dsp:cNvPr id="0" name=""/>
        <dsp:cNvSpPr/>
      </dsp:nvSpPr>
      <dsp:spPr>
        <a:xfrm>
          <a:off x="3048000" y="1212180"/>
          <a:ext cx="2106277" cy="1607220"/>
        </a:xfrm>
        <a:custGeom>
          <a:avLst/>
          <a:gdLst/>
          <a:ahLst/>
          <a:cxnLst/>
          <a:rect l="0" t="0" r="0" b="0"/>
          <a:pathLst>
            <a:path>
              <a:moveTo>
                <a:pt x="0" y="0"/>
              </a:moveTo>
              <a:lnTo>
                <a:pt x="0" y="1420088"/>
              </a:lnTo>
              <a:lnTo>
                <a:pt x="2106277" y="1420088"/>
              </a:lnTo>
              <a:lnTo>
                <a:pt x="2106277" y="160722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FC1E55-690F-44AE-8B62-B2DAC06A9BAE}">
      <dsp:nvSpPr>
        <dsp:cNvPr id="0" name=""/>
        <dsp:cNvSpPr/>
      </dsp:nvSpPr>
      <dsp:spPr>
        <a:xfrm>
          <a:off x="3002280" y="1212180"/>
          <a:ext cx="91440" cy="1639639"/>
        </a:xfrm>
        <a:custGeom>
          <a:avLst/>
          <a:gdLst/>
          <a:ahLst/>
          <a:cxnLst/>
          <a:rect l="0" t="0" r="0" b="0"/>
          <a:pathLst>
            <a:path>
              <a:moveTo>
                <a:pt x="45720" y="0"/>
              </a:moveTo>
              <a:lnTo>
                <a:pt x="45720" y="16396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3F7DD4-2F5D-4398-AA3D-A2E89ADEC99F}">
      <dsp:nvSpPr>
        <dsp:cNvPr id="0" name=""/>
        <dsp:cNvSpPr/>
      </dsp:nvSpPr>
      <dsp:spPr>
        <a:xfrm>
          <a:off x="891517" y="1212180"/>
          <a:ext cx="2156482" cy="1639639"/>
        </a:xfrm>
        <a:custGeom>
          <a:avLst/>
          <a:gdLst/>
          <a:ahLst/>
          <a:cxnLst/>
          <a:rect l="0" t="0" r="0" b="0"/>
          <a:pathLst>
            <a:path>
              <a:moveTo>
                <a:pt x="2156482" y="0"/>
              </a:moveTo>
              <a:lnTo>
                <a:pt x="2156482" y="1452506"/>
              </a:lnTo>
              <a:lnTo>
                <a:pt x="0" y="1452506"/>
              </a:lnTo>
              <a:lnTo>
                <a:pt x="0" y="16396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FB4E77-A56A-44D1-8BC6-1B481F315149}">
      <dsp:nvSpPr>
        <dsp:cNvPr id="0" name=""/>
        <dsp:cNvSpPr/>
      </dsp:nvSpPr>
      <dsp:spPr>
        <a:xfrm>
          <a:off x="2156891" y="321071"/>
          <a:ext cx="1782216" cy="89110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err="1" smtClean="0"/>
            <a:t>Neurolitički</a:t>
          </a:r>
          <a:endParaRPr lang="en-GB" sz="2000" kern="1200" dirty="0" smtClean="0"/>
        </a:p>
        <a:p>
          <a:pPr lvl="0" algn="ctr" defTabSz="889000">
            <a:lnSpc>
              <a:spcPct val="90000"/>
            </a:lnSpc>
            <a:spcBef>
              <a:spcPct val="0"/>
            </a:spcBef>
            <a:spcAft>
              <a:spcPct val="35000"/>
            </a:spcAft>
          </a:pPr>
          <a:r>
            <a:rPr lang="en-GB" sz="2000" kern="1200" dirty="0" err="1" smtClean="0"/>
            <a:t>Nervni</a:t>
          </a:r>
          <a:r>
            <a:rPr lang="en-GB" sz="2000" kern="1200" dirty="0" smtClean="0"/>
            <a:t> </a:t>
          </a:r>
          <a:r>
            <a:rPr lang="en-GB" sz="2000" kern="1200" dirty="0" err="1" smtClean="0"/>
            <a:t>blokovi</a:t>
          </a:r>
          <a:endParaRPr lang="en-GB" sz="2000" kern="1200" dirty="0"/>
        </a:p>
      </dsp:txBody>
      <dsp:txXfrm>
        <a:off x="2156891" y="321071"/>
        <a:ext cx="1782216" cy="891108"/>
      </dsp:txXfrm>
    </dsp:sp>
    <dsp:sp modelId="{8EAA0D16-B263-490E-A91C-FBFD385DE4F2}">
      <dsp:nvSpPr>
        <dsp:cNvPr id="0" name=""/>
        <dsp:cNvSpPr/>
      </dsp:nvSpPr>
      <dsp:spPr>
        <a:xfrm>
          <a:off x="409" y="2851819"/>
          <a:ext cx="1782216" cy="891108"/>
        </a:xfrm>
        <a:prstGeom prst="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err="1" smtClean="0"/>
            <a:t>alkohol</a:t>
          </a:r>
          <a:endParaRPr lang="en-GB" sz="2000" kern="1200" dirty="0"/>
        </a:p>
      </dsp:txBody>
      <dsp:txXfrm>
        <a:off x="409" y="2851819"/>
        <a:ext cx="1782216" cy="891108"/>
      </dsp:txXfrm>
    </dsp:sp>
    <dsp:sp modelId="{980F4AF7-3F88-41A9-B6AC-127137A8AEA3}">
      <dsp:nvSpPr>
        <dsp:cNvPr id="0" name=""/>
        <dsp:cNvSpPr/>
      </dsp:nvSpPr>
      <dsp:spPr>
        <a:xfrm>
          <a:off x="2156891" y="2851819"/>
          <a:ext cx="1782216" cy="891108"/>
        </a:xfrm>
        <a:prstGeom prst="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err="1" smtClean="0"/>
            <a:t>fenol</a:t>
          </a:r>
          <a:endParaRPr lang="en-GB" sz="2000" kern="1200" dirty="0"/>
        </a:p>
      </dsp:txBody>
      <dsp:txXfrm>
        <a:off x="2156891" y="2851819"/>
        <a:ext cx="1782216" cy="891108"/>
      </dsp:txXfrm>
    </dsp:sp>
    <dsp:sp modelId="{0A5E1D7C-DF99-45FE-B9EE-D61174296BFE}">
      <dsp:nvSpPr>
        <dsp:cNvPr id="0" name=""/>
        <dsp:cNvSpPr/>
      </dsp:nvSpPr>
      <dsp:spPr>
        <a:xfrm>
          <a:off x="4263168" y="2819401"/>
          <a:ext cx="1782216" cy="891108"/>
        </a:xfrm>
        <a:prstGeom prst="rect">
          <a:avLst/>
        </a:prstGeom>
        <a:solidFill>
          <a:schemeClr val="accent3">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err="1" smtClean="0"/>
            <a:t>krio</a:t>
          </a:r>
          <a:endParaRPr lang="en-GB" sz="2000" kern="1200" dirty="0"/>
        </a:p>
      </dsp:txBody>
      <dsp:txXfrm>
        <a:off x="4263168" y="2819401"/>
        <a:ext cx="1782216" cy="891108"/>
      </dsp:txXfrm>
    </dsp:sp>
    <dsp:sp modelId="{A62C3096-3256-489D-98B0-FE2C4085E59F}">
      <dsp:nvSpPr>
        <dsp:cNvPr id="0" name=""/>
        <dsp:cNvSpPr/>
      </dsp:nvSpPr>
      <dsp:spPr>
        <a:xfrm>
          <a:off x="1078650" y="1586445"/>
          <a:ext cx="1782216" cy="89110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err="1" smtClean="0"/>
            <a:t>Lokalni</a:t>
          </a:r>
          <a:r>
            <a:rPr lang="en-GB" sz="2000" kern="1200" dirty="0" smtClean="0"/>
            <a:t> </a:t>
          </a:r>
          <a:r>
            <a:rPr lang="en-GB" sz="2000" kern="1200" dirty="0" err="1" smtClean="0"/>
            <a:t>anestetik</a:t>
          </a:r>
          <a:r>
            <a:rPr lang="en-GB" sz="2000" kern="1200" dirty="0" smtClean="0"/>
            <a:t> (</a:t>
          </a:r>
          <a:r>
            <a:rPr lang="en-GB" sz="2000" kern="1200" dirty="0" err="1" smtClean="0"/>
            <a:t>dijagnostički</a:t>
          </a:r>
          <a:r>
            <a:rPr lang="en-GB" sz="2000" kern="1200" dirty="0" smtClean="0"/>
            <a:t>, </a:t>
          </a:r>
          <a:r>
            <a:rPr lang="en-GB" sz="2000" kern="1200" dirty="0" err="1" smtClean="0"/>
            <a:t>terapijski</a:t>
          </a:r>
          <a:r>
            <a:rPr lang="en-GB" sz="2000" kern="1200" dirty="0" smtClean="0"/>
            <a:t>)</a:t>
          </a:r>
          <a:endParaRPr lang="en-GB" sz="2000" kern="1200" dirty="0"/>
        </a:p>
      </dsp:txBody>
      <dsp:txXfrm>
        <a:off x="1078650" y="1586445"/>
        <a:ext cx="1782216" cy="891108"/>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4AA7C2-E8DC-467C-9833-F833067453C2}" type="datetimeFigureOut">
              <a:rPr lang="en-US" smtClean="0"/>
              <a:pPr/>
              <a:t>11/18/2019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1A8E8C-7000-4BD7-A278-0C1355790446}" type="slidenum">
              <a:rPr lang="en-US" smtClean="0"/>
              <a:pPr/>
              <a:t>‹#›</a:t>
            </a:fld>
            <a:endParaRPr lang="en-US"/>
          </a:p>
        </p:txBody>
      </p:sp>
    </p:spTree>
    <p:extLst>
      <p:ext uri="{BB962C8B-B14F-4D97-AF65-F5344CB8AC3E}">
        <p14:creationId xmlns:p14="http://schemas.microsoft.com/office/powerpoint/2010/main" xmlns="" val="3056846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Text Box 2"/>
          <p:cNvSpPr txBox="1">
            <a:spLocks noChangeArrowheads="1"/>
          </p:cNvSpPr>
          <p:nvPr userDrawn="1"/>
        </p:nvSpPr>
        <p:spPr bwMode="auto">
          <a:xfrm>
            <a:off x="0" y="6057781"/>
            <a:ext cx="9144000" cy="784830"/>
          </a:xfrm>
          <a:prstGeom prst="rect">
            <a:avLst/>
          </a:prstGeom>
          <a:solidFill>
            <a:schemeClr val="accent6">
              <a:lumMod val="20000"/>
              <a:lumOff val="80000"/>
            </a:schemeClr>
          </a:solidFill>
          <a:ln w="9525">
            <a:solidFill>
              <a:srgbClr val="FF0000"/>
            </a:solidFill>
            <a:miter lim="800000"/>
            <a:headEnd/>
            <a:tailEnd/>
          </a:ln>
        </p:spPr>
        <p:txBody>
          <a:bodyPr rot="0" vert="horz" wrap="square" lIns="91440" tIns="45720" rIns="91440" bIns="45720" anchor="t" anchorCtr="0">
            <a:spAutoFit/>
          </a:bodyPr>
          <a:lstStyle/>
          <a:p>
            <a:pPr algn="ctr">
              <a:spcAft>
                <a:spcPts val="0"/>
              </a:spcAft>
            </a:pPr>
            <a:r>
              <a:rPr lang="en-US" sz="1200" dirty="0">
                <a:effectLst/>
                <a:latin typeface="Book Antiqua"/>
                <a:ea typeface="Calibri"/>
                <a:cs typeface="Times New Roman"/>
              </a:rPr>
              <a:t>Project number:  </a:t>
            </a:r>
            <a:r>
              <a:rPr lang="bs-Latn-BA" sz="1100" dirty="0"/>
              <a:t>585927-EPP-1-2017-1-RS-EPPKA2-CBHE-JP (2017 – 3109 / 001 – 001)</a:t>
            </a:r>
            <a:endParaRPr lang="bs-Latn-BA" sz="1100" dirty="0">
              <a:latin typeface="Book Antiqua"/>
              <a:ea typeface="Calibri"/>
              <a:cs typeface="Times New Roman"/>
            </a:endParaRPr>
          </a:p>
          <a:p>
            <a:pPr algn="ctr">
              <a:spcAft>
                <a:spcPts val="0"/>
              </a:spcAft>
            </a:pPr>
            <a:r>
              <a:rPr lang="en-US" sz="1100" dirty="0">
                <a:effectLst/>
                <a:latin typeface="Book Antiqua"/>
                <a:ea typeface="Calibri"/>
                <a:cs typeface="Times New Roman"/>
              </a:rPr>
              <a:t> </a:t>
            </a:r>
            <a:endParaRPr lang="bs-Latn-BA" sz="1100" dirty="0">
              <a:effectLst/>
              <a:latin typeface="Book Antiqua"/>
              <a:ea typeface="Calibri"/>
              <a:cs typeface="Times New Roman"/>
            </a:endParaRPr>
          </a:p>
          <a:p>
            <a:pPr algn="ctr">
              <a:spcAft>
                <a:spcPts val="0"/>
              </a:spcAft>
            </a:pPr>
            <a:r>
              <a:rPr lang="bs-Latn-BA" sz="1100" i="1" dirty="0">
                <a:effectLst/>
                <a:latin typeface="Book Antiqua"/>
                <a:ea typeface="Calibri"/>
                <a:cs typeface="Times New Roman"/>
              </a:rPr>
              <a:t>"This project has been funded with support from the European Commission. This publication reflects the views only of the author, and the Commission cannot be held responsible for any use which may be made of the information contained therein"</a:t>
            </a:r>
            <a:endParaRPr lang="bs-Latn-BA" sz="1200" dirty="0">
              <a:effectLst/>
              <a:latin typeface="Book Antiqua"/>
              <a:ea typeface="Calibri"/>
              <a:cs typeface="Times New Roman"/>
            </a:endParaRPr>
          </a:p>
        </p:txBody>
      </p:sp>
      <p:pic>
        <p:nvPicPr>
          <p:cNvPr id="9" name="Picture 8" descr="eu_flag_co_funded_pos_[rgb]_right.jpg">
            <a:extLst>
              <a:ext uri="{FF2B5EF4-FFF2-40B4-BE49-F238E27FC236}">
                <a16:creationId xmlns="" xmlns:a16="http://schemas.microsoft.com/office/drawing/2014/main" id="{7982487F-B347-4152-ABE5-C06202C83ABA}"/>
              </a:ext>
            </a:extLst>
          </p:cNvPr>
          <p:cNvPicPr/>
          <p:nvPr userDrawn="1"/>
        </p:nvPicPr>
        <p:blipFill>
          <a:blip r:embed="rId2" cstate="print"/>
          <a:stretch>
            <a:fillRect/>
          </a:stretch>
        </p:blipFill>
        <p:spPr>
          <a:xfrm>
            <a:off x="7693388" y="11294"/>
            <a:ext cx="1433195" cy="40957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25A8D951-FD7A-4EA6-9971-BA4650F5F282}" type="datetime1">
              <a:rPr lang="en-US" smtClean="0"/>
              <a:pPr/>
              <a:t>11/18/2019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507DDA1A-1160-4810-A009-9384DF143964}" type="datetime1">
              <a:rPr lang="en-US" smtClean="0"/>
              <a:pPr/>
              <a:t>11/18/2019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ocetna">
    <p:bg>
      <p:bgPr>
        <a:blipFill dpi="0" rotWithShape="1">
          <a:blip r:embed="rId2" cstate="print">
            <a:alphaModFix amt="70000"/>
          </a:blip>
          <a:srcRect/>
          <a:stretch>
            <a:fillRect l="-3000" r="-3000"/>
          </a:stretch>
        </a:blipFill>
        <a:effectLst/>
      </p:bgPr>
    </p:bg>
    <p:spTree>
      <p:nvGrpSpPr>
        <p:cNvPr id="1" name=""/>
        <p:cNvGrpSpPr/>
        <p:nvPr/>
      </p:nvGrpSpPr>
      <p:grpSpPr>
        <a:xfrm>
          <a:off x="0" y="0"/>
          <a:ext cx="0" cy="0"/>
          <a:chOff x="0" y="0"/>
          <a:chExt cx="0" cy="0"/>
        </a:xfrm>
      </p:grpSpPr>
      <p:pic>
        <p:nvPicPr>
          <p:cNvPr id="3" name="Picture 2" descr="cropped-cropped-HEPMP_Erasmus-1.png"/>
          <p:cNvPicPr>
            <a:picLocks noChangeAspect="1"/>
          </p:cNvPicPr>
          <p:nvPr userDrawn="1"/>
        </p:nvPicPr>
        <p:blipFill>
          <a:blip r:embed="rId3" cstate="print"/>
          <a:stretch>
            <a:fillRect/>
          </a:stretch>
        </p:blipFill>
        <p:spPr>
          <a:xfrm>
            <a:off x="571472" y="642918"/>
            <a:ext cx="4357718" cy="546577"/>
          </a:xfrm>
          <a:prstGeom prst="rect">
            <a:avLst/>
          </a:prstGeom>
        </p:spPr>
      </p:pic>
      <p:sp>
        <p:nvSpPr>
          <p:cNvPr id="6" name="Text Placeholder 9"/>
          <p:cNvSpPr txBox="1">
            <a:spLocks/>
          </p:cNvSpPr>
          <p:nvPr userDrawn="1"/>
        </p:nvSpPr>
        <p:spPr>
          <a:xfrm>
            <a:off x="1285852" y="1214422"/>
            <a:ext cx="3714776" cy="357190"/>
          </a:xfrm>
          <a:prstGeom prst="rect">
            <a:avLst/>
          </a:prstGeom>
        </p:spPr>
        <p:txBody>
          <a:bodyPr anchor="ctr"/>
          <a:lstStyle>
            <a:lvl1pPr marL="0" indent="0" algn="ctr">
              <a:lnSpc>
                <a:spcPct val="80000"/>
              </a:lnSpc>
              <a:buNone/>
              <a:defRPr sz="2800" b="1" strike="noStrike" baseline="0">
                <a:solidFill>
                  <a:schemeClr val="accent2">
                    <a:lumMod val="50000"/>
                  </a:schemeClr>
                </a:solidFill>
                <a:effectLst>
                  <a:outerShdw blurRad="38100" dist="38100" dir="2700000" algn="tl">
                    <a:srgbClr val="000000">
                      <a:alpha val="43137"/>
                    </a:srgbClr>
                  </a:outerShdw>
                </a:effectLst>
                <a:latin typeface="+mj-lt"/>
                <a:cs typeface="Arial" pitchFamily="34" charset="0"/>
              </a:defRPr>
            </a:lvl1pPr>
          </a:lstStyle>
          <a:p>
            <a:pPr algn="l" latinLnBrk="1">
              <a:lnSpc>
                <a:spcPct val="115000"/>
              </a:lnSpc>
            </a:pPr>
            <a:r>
              <a:rPr lang="en-US" sz="1050" smtClean="0">
                <a:solidFill>
                  <a:prstClr val="black"/>
                </a:solidFill>
                <a:effectLst/>
                <a:ea typeface="Calibri" panose="020F0502020204030204" pitchFamily="34" charset="0"/>
                <a:cs typeface="Times New Roman" panose="02020603050405020304" pitchFamily="18" charset="0"/>
              </a:rPr>
              <a:t>Strengthening Capacities for Higher Education of Pain Medicine in Western Balkan Countries - HEPMP </a:t>
            </a:r>
          </a:p>
        </p:txBody>
      </p:sp>
    </p:spTree>
    <p:extLst>
      <p:ext uri="{BB962C8B-B14F-4D97-AF65-F5344CB8AC3E}">
        <p14:creationId xmlns:p14="http://schemas.microsoft.com/office/powerpoint/2010/main" xmlns="" val="37112238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Naslovna prezentacije">
    <p:bg>
      <p:bgPr>
        <a:blipFill dpi="0" rotWithShape="1">
          <a:blip r:embed="rId2" cstate="print">
            <a:alphaModFix amt="70000"/>
            <a:lum/>
          </a:blip>
          <a:srcRect/>
          <a:stretch>
            <a:fillRect l="-3000" r="-3000"/>
          </a:stretch>
        </a:blip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611412" y="2364113"/>
            <a:ext cx="7246736" cy="1440161"/>
          </a:xfrm>
          <a:prstGeom prst="rect">
            <a:avLst/>
          </a:prstGeom>
        </p:spPr>
        <p:txBody>
          <a:bodyPr anchor="ctr">
            <a:normAutofit/>
          </a:bodyPr>
          <a:lstStyle>
            <a:lvl1pPr marL="0" indent="0" algn="l">
              <a:lnSpc>
                <a:spcPct val="80000"/>
              </a:lnSpc>
              <a:buNone/>
              <a:defRPr sz="3600" b="1" baseline="0">
                <a:solidFill>
                  <a:schemeClr val="accent2">
                    <a:lumMod val="50000"/>
                  </a:schemeClr>
                </a:solidFill>
                <a:effectLst>
                  <a:outerShdw blurRad="38100" dist="38100" dir="2700000" algn="tl">
                    <a:srgbClr val="000000">
                      <a:alpha val="43137"/>
                    </a:srgbClr>
                  </a:outerShdw>
                </a:effectLst>
                <a:latin typeface="+mj-lt"/>
                <a:cs typeface="Arial" pitchFamily="34" charset="0"/>
              </a:defRPr>
            </a:lvl1pPr>
          </a:lstStyle>
          <a:p>
            <a:pPr>
              <a:lnSpc>
                <a:spcPct val="100000"/>
              </a:lnSpc>
            </a:pPr>
            <a:r>
              <a:rPr lang="sr-Cyrl-RS" altLang="ko-KR" smtClean="0">
                <a:ea typeface="맑은 고딕" pitchFamily="50" charset="-127"/>
              </a:rPr>
              <a:t>Назив презентације</a:t>
            </a:r>
            <a:endParaRPr lang="en-US" altLang="ko-KR" dirty="0"/>
          </a:p>
        </p:txBody>
      </p:sp>
      <p:sp>
        <p:nvSpPr>
          <p:cNvPr id="11" name="Text Placeholder 9"/>
          <p:cNvSpPr>
            <a:spLocks noGrp="1"/>
          </p:cNvSpPr>
          <p:nvPr>
            <p:ph type="body" sz="quarter" idx="11" hasCustomPrompt="1"/>
          </p:nvPr>
        </p:nvSpPr>
        <p:spPr>
          <a:xfrm>
            <a:off x="611412" y="3900283"/>
            <a:ext cx="4176612" cy="576064"/>
          </a:xfrm>
          <a:prstGeom prst="rect">
            <a:avLst/>
          </a:prstGeom>
        </p:spPr>
        <p:txBody>
          <a:bodyPr anchor="ctr"/>
          <a:lstStyle>
            <a:lvl1pPr marL="0" indent="0" algn="l">
              <a:buNone/>
              <a:defRPr sz="1400" b="0" baseline="0">
                <a:solidFill>
                  <a:schemeClr val="accent2">
                    <a:lumMod val="50000"/>
                  </a:schemeClr>
                </a:solidFill>
                <a:effectLst>
                  <a:outerShdw blurRad="38100" dist="38100" dir="2700000" algn="tl">
                    <a:srgbClr val="000000">
                      <a:alpha val="43137"/>
                    </a:srgbClr>
                  </a:outerShdw>
                </a:effectLst>
                <a:latin typeface="+mn-lt"/>
                <a:cs typeface="Arial" pitchFamily="34" charset="0"/>
              </a:defRPr>
            </a:lvl1pPr>
          </a:lstStyle>
          <a:p>
            <a:pPr>
              <a:spcBef>
                <a:spcPts val="0"/>
              </a:spcBef>
              <a:defRPr/>
            </a:pPr>
            <a:r>
              <a:rPr lang="sr-Cyrl-RS" altLang="ko-KR" b="1" smtClean="0"/>
              <a:t>АУТОР</a:t>
            </a:r>
            <a:endParaRPr lang="en-US" altLang="ko-KR" dirty="0"/>
          </a:p>
        </p:txBody>
      </p:sp>
      <p:sp>
        <p:nvSpPr>
          <p:cNvPr id="5" name="Rectangle 4"/>
          <p:cNvSpPr/>
          <p:nvPr/>
        </p:nvSpPr>
        <p:spPr>
          <a:xfrm>
            <a:off x="257264" y="2325000"/>
            <a:ext cx="71500" cy="2208000"/>
          </a:xfrm>
          <a:prstGeom prst="rect">
            <a:avLst/>
          </a:prstGeom>
          <a:solidFill>
            <a:srgbClr val="9848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1"/>
            <a:endParaRPr lang="ko-KR" altLang="en-US">
              <a:ln>
                <a:solidFill>
                  <a:srgbClr val="1F497D">
                    <a:lumMod val="60000"/>
                    <a:lumOff val="40000"/>
                  </a:srgbClr>
                </a:solidFill>
              </a:ln>
              <a:solidFill>
                <a:srgbClr val="920000"/>
              </a:solidFill>
            </a:endParaRPr>
          </a:p>
        </p:txBody>
      </p:sp>
      <p:pic>
        <p:nvPicPr>
          <p:cNvPr id="7" name="Picture 6" descr="cropped-cropped-HEPMP_Erasmus-1.png"/>
          <p:cNvPicPr>
            <a:picLocks noChangeAspect="1"/>
          </p:cNvPicPr>
          <p:nvPr userDrawn="1"/>
        </p:nvPicPr>
        <p:blipFill>
          <a:blip r:embed="rId3" cstate="print"/>
          <a:stretch>
            <a:fillRect/>
          </a:stretch>
        </p:blipFill>
        <p:spPr>
          <a:xfrm>
            <a:off x="285720" y="6134928"/>
            <a:ext cx="4500594" cy="564498"/>
          </a:xfrm>
          <a:prstGeom prst="rect">
            <a:avLst/>
          </a:prstGeom>
        </p:spPr>
      </p:pic>
    </p:spTree>
    <p:extLst>
      <p:ext uri="{BB962C8B-B14F-4D97-AF65-F5344CB8AC3E}">
        <p14:creationId xmlns:p14="http://schemas.microsoft.com/office/powerpoint/2010/main" xmlns="" val="3184124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rana">
    <p:bg>
      <p:bgPr>
        <a:blipFill dpi="0" rotWithShape="1">
          <a:blip r:embed="rId2" cstate="print">
            <a:alphaModFix amt="98000"/>
            <a:lum/>
          </a:blip>
          <a:srcRect/>
          <a:stretch>
            <a:fillRect t="-3000" b="-3000"/>
          </a:stretch>
        </a:blipFill>
        <a:effectLst/>
      </p:bgPr>
    </p:bg>
    <p:spTree>
      <p:nvGrpSpPr>
        <p:cNvPr id="1" name=""/>
        <p:cNvGrpSpPr/>
        <p:nvPr/>
      </p:nvGrpSpPr>
      <p:grpSpPr>
        <a:xfrm>
          <a:off x="0" y="0"/>
          <a:ext cx="0" cy="0"/>
          <a:chOff x="0" y="0"/>
          <a:chExt cx="0" cy="0"/>
        </a:xfrm>
      </p:grpSpPr>
      <p:sp>
        <p:nvSpPr>
          <p:cNvPr id="6" name="Text Placeholder 9"/>
          <p:cNvSpPr>
            <a:spLocks noGrp="1"/>
          </p:cNvSpPr>
          <p:nvPr>
            <p:ph type="body" sz="quarter" idx="10" hasCustomPrompt="1"/>
          </p:nvPr>
        </p:nvSpPr>
        <p:spPr>
          <a:xfrm>
            <a:off x="357159" y="164638"/>
            <a:ext cx="6643751" cy="768085"/>
          </a:xfrm>
          <a:prstGeom prst="rect">
            <a:avLst/>
          </a:prstGeom>
        </p:spPr>
        <p:txBody>
          <a:bodyPr lIns="36000" tIns="36000" rIns="36000" bIns="36000" anchor="ctr">
            <a:normAutofit/>
          </a:bodyPr>
          <a:lstStyle>
            <a:lvl1pPr marL="0" indent="0" algn="ctr">
              <a:buNone/>
              <a:defRPr sz="3600" b="1" baseline="0">
                <a:solidFill>
                  <a:schemeClr val="accent2">
                    <a:lumMod val="50000"/>
                  </a:schemeClr>
                </a:solidFill>
                <a:effectLst>
                  <a:outerShdw blurRad="38100" dist="38100" dir="2700000" algn="tl">
                    <a:srgbClr val="000000">
                      <a:alpha val="43137"/>
                    </a:srgbClr>
                  </a:outerShdw>
                </a:effectLst>
                <a:latin typeface="+mj-lt"/>
                <a:cs typeface="Arial" pitchFamily="34" charset="0"/>
              </a:defRPr>
            </a:lvl1pPr>
          </a:lstStyle>
          <a:p>
            <a:pPr lvl="0"/>
            <a:r>
              <a:rPr lang="sr-Cyrl-RS" altLang="ko-KR" smtClean="0"/>
              <a:t>НАСЛОВ</a:t>
            </a:r>
            <a:endParaRPr lang="en-US" altLang="ko-KR" dirty="0"/>
          </a:p>
        </p:txBody>
      </p:sp>
      <p:sp>
        <p:nvSpPr>
          <p:cNvPr id="7" name="Text Placeholder 9"/>
          <p:cNvSpPr>
            <a:spLocks noGrp="1"/>
          </p:cNvSpPr>
          <p:nvPr>
            <p:ph type="body" sz="quarter" idx="11" hasCustomPrompt="1"/>
          </p:nvPr>
        </p:nvSpPr>
        <p:spPr>
          <a:xfrm>
            <a:off x="357159" y="932723"/>
            <a:ext cx="6643751" cy="384043"/>
          </a:xfrm>
          <a:prstGeom prst="rect">
            <a:avLst/>
          </a:prstGeom>
        </p:spPr>
        <p:txBody>
          <a:bodyPr anchor="ctr">
            <a:normAutofit/>
          </a:bodyPr>
          <a:lstStyle>
            <a:lvl1pPr marL="0" indent="0" algn="ctr">
              <a:buNone/>
              <a:defRPr sz="1400" b="1" baseline="0">
                <a:solidFill>
                  <a:schemeClr val="accent2">
                    <a:lumMod val="50000"/>
                  </a:schemeClr>
                </a:solidFill>
                <a:effectLst>
                  <a:outerShdw blurRad="38100" dist="38100" dir="2700000" algn="tl">
                    <a:srgbClr val="000000">
                      <a:alpha val="43137"/>
                    </a:srgbClr>
                  </a:outerShdw>
                </a:effectLst>
                <a:latin typeface="+mn-lt"/>
                <a:cs typeface="Arial" pitchFamily="34" charset="0"/>
              </a:defRPr>
            </a:lvl1pPr>
          </a:lstStyle>
          <a:p>
            <a:pPr lvl="0"/>
            <a:r>
              <a:rPr lang="sr-Cyrl-RS" altLang="ko-KR" smtClean="0"/>
              <a:t>ПОДНАСЛОВ</a:t>
            </a:r>
            <a:endParaRPr lang="en-US" altLang="ko-KR" dirty="0"/>
          </a:p>
        </p:txBody>
      </p:sp>
      <p:sp>
        <p:nvSpPr>
          <p:cNvPr id="8" name="Text Placeholder 6"/>
          <p:cNvSpPr>
            <a:spLocks noGrp="1"/>
          </p:cNvSpPr>
          <p:nvPr>
            <p:ph type="body" sz="quarter" idx="12" hasCustomPrompt="1"/>
          </p:nvPr>
        </p:nvSpPr>
        <p:spPr>
          <a:xfrm>
            <a:off x="357188" y="1523987"/>
            <a:ext cx="8358216" cy="3524275"/>
          </a:xfrm>
          <a:prstGeom prst="rect">
            <a:avLst/>
          </a:prstGeom>
        </p:spPr>
        <p:txBody>
          <a:bodyPr lIns="36000" tIns="36000" rIns="36000" bIns="36000">
            <a:normAutofit/>
          </a:bodyPr>
          <a:lstStyle>
            <a:lvl1pPr marL="0" indent="0">
              <a:buNone/>
              <a:defRPr sz="1800"/>
            </a:lvl1pPr>
            <a:lvl2pPr marL="541338" indent="-360363">
              <a:defRPr sz="1800"/>
            </a:lvl2pPr>
            <a:lvl3pPr>
              <a:defRPr sz="1800"/>
            </a:lvl3pPr>
            <a:lvl4pPr>
              <a:buFont typeface="Wingdings" pitchFamily="2" charset="2"/>
              <a:buChar char="§"/>
              <a:defRPr sz="1800"/>
            </a:lvl4pPr>
            <a:lvl5pPr>
              <a:buFont typeface="Courier New" pitchFamily="49" charset="0"/>
              <a:buChar char="o"/>
              <a:defRPr sz="1800"/>
            </a:lvl5pPr>
          </a:lstStyle>
          <a:p>
            <a:pPr lvl="0"/>
            <a:r>
              <a:rPr lang="sr-Cyrl-RS" smtClean="0"/>
              <a:t>Текст...</a:t>
            </a:r>
            <a:endParaRPr lang="en-US" smtClean="0"/>
          </a:p>
          <a:p>
            <a:pPr lvl="1"/>
            <a:r>
              <a:rPr lang="sr-Cyrl-RS" smtClean="0"/>
              <a:t>текст</a:t>
            </a:r>
          </a:p>
          <a:p>
            <a:pPr lvl="1"/>
            <a:r>
              <a:rPr lang="sr-Cyrl-RS" smtClean="0"/>
              <a:t>текст</a:t>
            </a:r>
          </a:p>
          <a:p>
            <a:pPr lvl="1"/>
            <a:endParaRPr lang="en-US" smtClean="0"/>
          </a:p>
        </p:txBody>
      </p:sp>
      <p:cxnSp>
        <p:nvCxnSpPr>
          <p:cNvPr id="9" name="Straight Connector 8"/>
          <p:cNvCxnSpPr/>
          <p:nvPr userDrawn="1"/>
        </p:nvCxnSpPr>
        <p:spPr>
          <a:xfrm>
            <a:off x="357159" y="952483"/>
            <a:ext cx="6643751" cy="0"/>
          </a:xfrm>
          <a:prstGeom prst="line">
            <a:avLst/>
          </a:prstGeom>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xmlns="" val="34921616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ABLON GORE">
    <p:bg>
      <p:bgPr>
        <a:blipFill dpi="0" rotWithShape="1">
          <a:blip r:embed="rId2" cstate="screen">
            <a:lum/>
          </a:blip>
          <a:srcRect/>
          <a:stretch>
            <a:fillRect/>
          </a:stretch>
        </a:blip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357158" y="164638"/>
            <a:ext cx="8501122" cy="768085"/>
          </a:xfrm>
          <a:prstGeom prst="rect">
            <a:avLst/>
          </a:prstGeom>
        </p:spPr>
        <p:txBody>
          <a:bodyPr lIns="36000" tIns="36000" rIns="36000" bIns="36000" anchor="ctr">
            <a:normAutofit/>
          </a:bodyPr>
          <a:lstStyle>
            <a:lvl1pPr marL="0" indent="0" algn="ctr">
              <a:buNone/>
              <a:defRPr sz="3600" b="1" baseline="0">
                <a:solidFill>
                  <a:schemeClr val="accent2">
                    <a:lumMod val="50000"/>
                  </a:schemeClr>
                </a:solidFill>
                <a:effectLst>
                  <a:outerShdw blurRad="38100" dist="38100" dir="2700000" algn="tl">
                    <a:srgbClr val="000000">
                      <a:alpha val="43137"/>
                    </a:srgbClr>
                  </a:outerShdw>
                </a:effectLst>
                <a:latin typeface="+mj-lt"/>
                <a:cs typeface="Arial" pitchFamily="34" charset="0"/>
              </a:defRPr>
            </a:lvl1pPr>
          </a:lstStyle>
          <a:p>
            <a:pPr lvl="0"/>
            <a:r>
              <a:rPr lang="sr-Cyrl-RS" altLang="ko-KR" smtClean="0"/>
              <a:t>НАСЛОВ</a:t>
            </a:r>
            <a:endParaRPr lang="en-US" altLang="ko-KR" dirty="0"/>
          </a:p>
        </p:txBody>
      </p:sp>
      <p:sp>
        <p:nvSpPr>
          <p:cNvPr id="11" name="Text Placeholder 9"/>
          <p:cNvSpPr>
            <a:spLocks noGrp="1"/>
          </p:cNvSpPr>
          <p:nvPr>
            <p:ph type="body" sz="quarter" idx="11" hasCustomPrompt="1"/>
          </p:nvPr>
        </p:nvSpPr>
        <p:spPr>
          <a:xfrm>
            <a:off x="357158" y="932723"/>
            <a:ext cx="8501122" cy="384043"/>
          </a:xfrm>
          <a:prstGeom prst="rect">
            <a:avLst/>
          </a:prstGeom>
        </p:spPr>
        <p:txBody>
          <a:bodyPr lIns="36000" tIns="36000" rIns="36000" bIns="36000" anchor="ctr">
            <a:normAutofit/>
          </a:bodyPr>
          <a:lstStyle>
            <a:lvl1pPr marL="0" indent="0" algn="ctr">
              <a:buNone/>
              <a:defRPr sz="1400" b="1" baseline="0">
                <a:solidFill>
                  <a:schemeClr val="accent2">
                    <a:lumMod val="50000"/>
                  </a:schemeClr>
                </a:solidFill>
                <a:effectLst>
                  <a:outerShdw blurRad="38100" dist="38100" dir="2700000" algn="tl">
                    <a:srgbClr val="000000">
                      <a:alpha val="43137"/>
                    </a:srgbClr>
                  </a:outerShdw>
                </a:effectLst>
                <a:latin typeface="+mn-lt"/>
                <a:cs typeface="Arial" pitchFamily="34" charset="0"/>
              </a:defRPr>
            </a:lvl1pPr>
          </a:lstStyle>
          <a:p>
            <a:pPr lvl="0"/>
            <a:r>
              <a:rPr lang="sr-Cyrl-RS" altLang="ko-KR" smtClean="0"/>
              <a:t>ПОДНАСЛОВ</a:t>
            </a:r>
            <a:endParaRPr lang="en-US" altLang="ko-KR" dirty="0"/>
          </a:p>
        </p:txBody>
      </p:sp>
      <p:sp>
        <p:nvSpPr>
          <p:cNvPr id="7" name="Text Placeholder 6"/>
          <p:cNvSpPr>
            <a:spLocks noGrp="1"/>
          </p:cNvSpPr>
          <p:nvPr>
            <p:ph type="body" sz="quarter" idx="12" hasCustomPrompt="1"/>
          </p:nvPr>
        </p:nvSpPr>
        <p:spPr>
          <a:xfrm>
            <a:off x="357188" y="1523987"/>
            <a:ext cx="8501062" cy="3524275"/>
          </a:xfrm>
          <a:prstGeom prst="rect">
            <a:avLst/>
          </a:prstGeom>
        </p:spPr>
        <p:txBody>
          <a:bodyPr lIns="36000" tIns="36000" rIns="36000" bIns="36000">
            <a:normAutofit/>
          </a:bodyPr>
          <a:lstStyle>
            <a:lvl1pPr marL="0" indent="0">
              <a:buNone/>
              <a:defRPr sz="1800"/>
            </a:lvl1pPr>
            <a:lvl2pPr marL="541338" indent="-360363">
              <a:defRPr sz="1800"/>
            </a:lvl2pPr>
            <a:lvl3pPr>
              <a:defRPr sz="1800"/>
            </a:lvl3pPr>
            <a:lvl4pPr>
              <a:buFont typeface="Wingdings" pitchFamily="2" charset="2"/>
              <a:buChar char="§"/>
              <a:defRPr sz="1800"/>
            </a:lvl4pPr>
            <a:lvl5pPr>
              <a:buFont typeface="Courier New" pitchFamily="49" charset="0"/>
              <a:buChar char="o"/>
              <a:defRPr sz="1800"/>
            </a:lvl5pPr>
          </a:lstStyle>
          <a:p>
            <a:pPr lvl="0"/>
            <a:r>
              <a:rPr lang="sr-Cyrl-RS" smtClean="0"/>
              <a:t>Текст...</a:t>
            </a:r>
            <a:endParaRPr lang="en-US" smtClean="0"/>
          </a:p>
          <a:p>
            <a:pPr lvl="1"/>
            <a:r>
              <a:rPr lang="sr-Cyrl-RS" smtClean="0"/>
              <a:t>текст</a:t>
            </a:r>
          </a:p>
          <a:p>
            <a:pPr lvl="1"/>
            <a:r>
              <a:rPr lang="sr-Cyrl-RS" smtClean="0"/>
              <a:t>текст</a:t>
            </a:r>
          </a:p>
          <a:p>
            <a:pPr lvl="1"/>
            <a:endParaRPr lang="en-US" smtClean="0"/>
          </a:p>
        </p:txBody>
      </p:sp>
      <p:cxnSp>
        <p:nvCxnSpPr>
          <p:cNvPr id="9" name="Straight Connector 8"/>
          <p:cNvCxnSpPr/>
          <p:nvPr userDrawn="1"/>
        </p:nvCxnSpPr>
        <p:spPr>
          <a:xfrm>
            <a:off x="357158" y="952483"/>
            <a:ext cx="8501122" cy="0"/>
          </a:xfrm>
          <a:prstGeom prst="line">
            <a:avLst/>
          </a:prstGeom>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xmlns="" val="3296787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ABLON LEVO">
    <p:bg>
      <p:bgPr>
        <a:blipFill dpi="0" rotWithShape="1">
          <a:blip r:embed="rId2" cstate="screen">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2857488" y="164638"/>
            <a:ext cx="6000792" cy="768085"/>
          </a:xfrm>
          <a:prstGeom prst="rect">
            <a:avLst/>
          </a:prstGeom>
        </p:spPr>
        <p:txBody>
          <a:bodyPr lIns="36000" tIns="36000" rIns="36000" bIns="36000" anchor="ctr">
            <a:normAutofit/>
          </a:bodyPr>
          <a:lstStyle>
            <a:lvl1pPr marL="0" indent="0" algn="ctr">
              <a:buNone/>
              <a:defRPr sz="3600" b="1" baseline="0">
                <a:solidFill>
                  <a:schemeClr val="accent2">
                    <a:lumMod val="50000"/>
                  </a:schemeClr>
                </a:solidFill>
                <a:effectLst>
                  <a:outerShdw blurRad="38100" dist="38100" dir="2700000" algn="tl">
                    <a:srgbClr val="000000">
                      <a:alpha val="43137"/>
                    </a:srgbClr>
                  </a:outerShdw>
                </a:effectLst>
                <a:latin typeface="+mj-lt"/>
                <a:cs typeface="Arial" pitchFamily="34" charset="0"/>
              </a:defRPr>
            </a:lvl1pPr>
          </a:lstStyle>
          <a:p>
            <a:pPr lvl="0"/>
            <a:r>
              <a:rPr lang="sr-Cyrl-RS" altLang="ko-KR" smtClean="0"/>
              <a:t>НАСЛОВ</a:t>
            </a:r>
            <a:endParaRPr lang="en-US" altLang="ko-KR" dirty="0"/>
          </a:p>
        </p:txBody>
      </p:sp>
      <p:sp>
        <p:nvSpPr>
          <p:cNvPr id="3" name="Text Placeholder 9"/>
          <p:cNvSpPr>
            <a:spLocks noGrp="1"/>
          </p:cNvSpPr>
          <p:nvPr>
            <p:ph type="body" sz="quarter" idx="11" hasCustomPrompt="1"/>
          </p:nvPr>
        </p:nvSpPr>
        <p:spPr>
          <a:xfrm>
            <a:off x="2857488" y="932723"/>
            <a:ext cx="6000792" cy="384043"/>
          </a:xfrm>
          <a:prstGeom prst="rect">
            <a:avLst/>
          </a:prstGeom>
        </p:spPr>
        <p:txBody>
          <a:bodyPr lIns="36000" tIns="36000" rIns="36000" bIns="36000" anchor="ctr">
            <a:normAutofit/>
          </a:bodyPr>
          <a:lstStyle>
            <a:lvl1pPr marL="0" indent="0" algn="ctr">
              <a:buNone/>
              <a:defRPr sz="1400" b="1" baseline="0">
                <a:solidFill>
                  <a:schemeClr val="accent2">
                    <a:lumMod val="50000"/>
                  </a:schemeClr>
                </a:solidFill>
                <a:effectLst>
                  <a:outerShdw blurRad="38100" dist="38100" dir="2700000" algn="tl">
                    <a:srgbClr val="000000">
                      <a:alpha val="43137"/>
                    </a:srgbClr>
                  </a:outerShdw>
                </a:effectLst>
                <a:latin typeface="+mn-lt"/>
                <a:cs typeface="Arial" pitchFamily="34" charset="0"/>
              </a:defRPr>
            </a:lvl1pPr>
          </a:lstStyle>
          <a:p>
            <a:pPr lvl="0"/>
            <a:r>
              <a:rPr lang="sr-Cyrl-RS" altLang="ko-KR" smtClean="0"/>
              <a:t>ПОДНАСЛОВ</a:t>
            </a:r>
            <a:endParaRPr lang="en-US" altLang="ko-KR" dirty="0"/>
          </a:p>
        </p:txBody>
      </p:sp>
      <p:sp>
        <p:nvSpPr>
          <p:cNvPr id="6" name="Text Placeholder 6"/>
          <p:cNvSpPr>
            <a:spLocks noGrp="1"/>
          </p:cNvSpPr>
          <p:nvPr>
            <p:ph type="body" sz="quarter" idx="12" hasCustomPrompt="1"/>
          </p:nvPr>
        </p:nvSpPr>
        <p:spPr>
          <a:xfrm>
            <a:off x="1357290" y="1523987"/>
            <a:ext cx="7500960" cy="3524275"/>
          </a:xfrm>
          <a:prstGeom prst="rect">
            <a:avLst/>
          </a:prstGeom>
        </p:spPr>
        <p:txBody>
          <a:bodyPr lIns="36000" tIns="36000" rIns="36000" bIns="36000">
            <a:normAutofit/>
          </a:bodyPr>
          <a:lstStyle>
            <a:lvl1pPr marL="0" indent="0">
              <a:buNone/>
              <a:defRPr sz="1800"/>
            </a:lvl1pPr>
            <a:lvl2pPr marL="360363" indent="-179388">
              <a:defRPr sz="1800"/>
            </a:lvl2pPr>
            <a:lvl3pPr marL="360363" indent="-179388">
              <a:defRPr sz="1800"/>
            </a:lvl3pPr>
            <a:lvl4pPr marL="360363" indent="-179388">
              <a:buFont typeface="Wingdings" pitchFamily="2" charset="2"/>
              <a:buChar char="§"/>
              <a:defRPr sz="1800"/>
            </a:lvl4pPr>
            <a:lvl5pPr>
              <a:buFont typeface="Courier New" pitchFamily="49" charset="0"/>
              <a:buChar char="o"/>
              <a:defRPr sz="1800"/>
            </a:lvl5pPr>
          </a:lstStyle>
          <a:p>
            <a:pPr lvl="0"/>
            <a:r>
              <a:rPr lang="sr-Cyrl-RS" smtClean="0"/>
              <a:t>Текст...</a:t>
            </a:r>
            <a:endParaRPr lang="en-US" smtClean="0"/>
          </a:p>
          <a:p>
            <a:pPr lvl="1"/>
            <a:r>
              <a:rPr lang="sr-Cyrl-RS" smtClean="0"/>
              <a:t>текст</a:t>
            </a:r>
          </a:p>
          <a:p>
            <a:pPr lvl="1"/>
            <a:r>
              <a:rPr lang="sr-Cyrl-RS" smtClean="0"/>
              <a:t>текст</a:t>
            </a:r>
          </a:p>
          <a:p>
            <a:pPr lvl="1"/>
            <a:endParaRPr lang="en-US" smtClean="0"/>
          </a:p>
        </p:txBody>
      </p:sp>
      <p:cxnSp>
        <p:nvCxnSpPr>
          <p:cNvPr id="7" name="Straight Connector 6"/>
          <p:cNvCxnSpPr/>
          <p:nvPr userDrawn="1"/>
        </p:nvCxnSpPr>
        <p:spPr>
          <a:xfrm>
            <a:off x="2857488" y="952483"/>
            <a:ext cx="6000792" cy="0"/>
          </a:xfrm>
          <a:prstGeom prst="line">
            <a:avLst/>
          </a:prstGeom>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xmlns="" val="2648013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RAZAN SLAJD">
    <p:bg>
      <p:bgPr>
        <a:blipFill dpi="0" rotWithShape="1">
          <a:blip r:embed="rId2" cstate="screen">
            <a:lum/>
          </a:blip>
          <a:srcRect/>
          <a:stretch>
            <a:fillRect/>
          </a:stretch>
        </a:blipFill>
        <a:effectLst/>
      </p:bgPr>
    </p:bg>
    <p:spTree>
      <p:nvGrpSpPr>
        <p:cNvPr id="1" name=""/>
        <p:cNvGrpSpPr/>
        <p:nvPr/>
      </p:nvGrpSpPr>
      <p:grpSpPr>
        <a:xfrm>
          <a:off x="0" y="0"/>
          <a:ext cx="0" cy="0"/>
          <a:chOff x="0" y="0"/>
          <a:chExt cx="0" cy="0"/>
        </a:xfrm>
      </p:grpSpPr>
      <p:grpSp>
        <p:nvGrpSpPr>
          <p:cNvPr id="4" name="Group 3"/>
          <p:cNvGrpSpPr/>
          <p:nvPr userDrawn="1"/>
        </p:nvGrpSpPr>
        <p:grpSpPr>
          <a:xfrm>
            <a:off x="1857356" y="2422340"/>
            <a:ext cx="1878152" cy="2013319"/>
            <a:chOff x="1547664" y="1563638"/>
            <a:chExt cx="1878152" cy="1872208"/>
          </a:xfrm>
        </p:grpSpPr>
        <p:pic>
          <p:nvPicPr>
            <p:cNvPr id="5" name="Picture 3" descr="E:\002-KIMS BUSINESS\007-02-Fullslidesppt-Contents\20161228\01-abs\section-item01.pn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1547664" y="1563638"/>
              <a:ext cx="1878152" cy="1872208"/>
            </a:xfrm>
            <a:prstGeom prst="rect">
              <a:avLst/>
            </a:prstGeom>
            <a:noFill/>
            <a:extLst>
              <a:ext uri="{909E8E84-426E-40DD-AFC4-6F175D3DCCD1}">
                <a14:hiddenFill xmlns:a14="http://schemas.microsoft.com/office/drawing/2010/main" xmlns="">
                  <a:solidFill>
                    <a:srgbClr val="FFFFFF"/>
                  </a:solidFill>
                </a14:hiddenFill>
              </a:ext>
            </a:extLst>
          </p:spPr>
        </p:pic>
        <p:sp>
          <p:nvSpPr>
            <p:cNvPr id="6" name="Oval 5"/>
            <p:cNvSpPr/>
            <p:nvPr/>
          </p:nvSpPr>
          <p:spPr>
            <a:xfrm>
              <a:off x="1858556" y="1793198"/>
              <a:ext cx="1385096" cy="1385096"/>
            </a:xfrm>
            <a:prstGeom prst="ellipse">
              <a:avLst/>
            </a:prstGeom>
            <a:solidFill>
              <a:srgbClr val="EFE0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1"/>
              <a:endParaRPr lang="ko-KR" altLang="en-US" b="1">
                <a:solidFill>
                  <a:prstClr val="white"/>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xmlns="" val="27750149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OVA SEKCIJA">
    <p:bg>
      <p:bgPr>
        <a:blipFill dpi="0" rotWithShape="1">
          <a:blip r:embed="rId2" cstate="screen">
            <a:lum/>
          </a:blip>
          <a:srcRect/>
          <a:stretch>
            <a:fillRect/>
          </a:stretch>
        </a:blip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4176464" y="2908307"/>
            <a:ext cx="4967536" cy="768085"/>
          </a:xfrm>
          <a:prstGeom prst="rect">
            <a:avLst/>
          </a:prstGeom>
        </p:spPr>
        <p:txBody>
          <a:bodyPr lIns="36000" tIns="36000" rIns="36000" bIns="36000" anchor="ctr">
            <a:normAutofit/>
          </a:bodyPr>
          <a:lstStyle>
            <a:lvl1pPr marL="0" indent="0" algn="l">
              <a:buNone/>
              <a:defRPr sz="3600" b="1" baseline="0">
                <a:solidFill>
                  <a:schemeClr val="accent2">
                    <a:lumMod val="50000"/>
                  </a:schemeClr>
                </a:solidFill>
                <a:effectLst>
                  <a:outerShdw blurRad="38100" dist="38100" dir="2700000" algn="tl">
                    <a:srgbClr val="000000">
                      <a:alpha val="43137"/>
                    </a:srgbClr>
                  </a:outerShdw>
                </a:effectLst>
                <a:latin typeface="+mj-lt"/>
                <a:cs typeface="Arial" pitchFamily="34" charset="0"/>
              </a:defRPr>
            </a:lvl1pPr>
          </a:lstStyle>
          <a:p>
            <a:pPr lvl="0"/>
            <a:r>
              <a:rPr lang="sr-Cyrl-RS" altLang="ko-KR" smtClean="0"/>
              <a:t>НОВА СЕКЦИЈА</a:t>
            </a:r>
            <a:endParaRPr lang="en-US" altLang="ko-KR" dirty="0"/>
          </a:p>
        </p:txBody>
      </p:sp>
      <p:sp>
        <p:nvSpPr>
          <p:cNvPr id="11" name="Text Placeholder 9"/>
          <p:cNvSpPr>
            <a:spLocks noGrp="1"/>
          </p:cNvSpPr>
          <p:nvPr>
            <p:ph type="body" sz="quarter" idx="11" hasCustomPrompt="1"/>
          </p:nvPr>
        </p:nvSpPr>
        <p:spPr>
          <a:xfrm>
            <a:off x="4176464" y="3645912"/>
            <a:ext cx="4967536" cy="384043"/>
          </a:xfrm>
          <a:prstGeom prst="rect">
            <a:avLst/>
          </a:prstGeom>
        </p:spPr>
        <p:txBody>
          <a:bodyPr lIns="36000" tIns="36000" rIns="36000" bIns="36000" anchor="ctr">
            <a:normAutofit/>
          </a:bodyPr>
          <a:lstStyle>
            <a:lvl1pPr marL="0" indent="0" algn="l">
              <a:buNone/>
              <a:defRPr sz="1400" b="1" baseline="0">
                <a:solidFill>
                  <a:schemeClr val="accent2">
                    <a:lumMod val="50000"/>
                  </a:schemeClr>
                </a:solidFill>
                <a:effectLst>
                  <a:outerShdw blurRad="38100" dist="38100" dir="2700000" algn="tl">
                    <a:srgbClr val="000000">
                      <a:alpha val="43137"/>
                    </a:srgbClr>
                  </a:outerShdw>
                </a:effectLst>
                <a:latin typeface="+mn-lt"/>
                <a:cs typeface="Arial" pitchFamily="34" charset="0"/>
              </a:defRPr>
            </a:lvl1pPr>
          </a:lstStyle>
          <a:p>
            <a:pPr lvl="0"/>
            <a:r>
              <a:rPr lang="sr-Cyrl-RS" altLang="ko-KR" smtClean="0"/>
              <a:t>Поднаслов</a:t>
            </a:r>
            <a:endParaRPr lang="en-US" altLang="ko-KR" dirty="0"/>
          </a:p>
        </p:txBody>
      </p:sp>
      <p:grpSp>
        <p:nvGrpSpPr>
          <p:cNvPr id="2" name="Group 3"/>
          <p:cNvGrpSpPr/>
          <p:nvPr userDrawn="1"/>
        </p:nvGrpSpPr>
        <p:grpSpPr>
          <a:xfrm>
            <a:off x="1901760" y="2571744"/>
            <a:ext cx="1878152" cy="1941881"/>
            <a:chOff x="1547664" y="1563638"/>
            <a:chExt cx="1878152" cy="1872208"/>
          </a:xfrm>
        </p:grpSpPr>
        <p:pic>
          <p:nvPicPr>
            <p:cNvPr id="5" name="Picture 3" descr="E:\002-KIMS BUSINESS\007-02-Fullslidesppt-Contents\20161228\01-abs\section-item01.pn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1547664" y="1563638"/>
              <a:ext cx="1878152" cy="1872208"/>
            </a:xfrm>
            <a:prstGeom prst="rect">
              <a:avLst/>
            </a:prstGeom>
            <a:noFill/>
            <a:extLst>
              <a:ext uri="{909E8E84-426E-40DD-AFC4-6F175D3DCCD1}">
                <a14:hiddenFill xmlns:a14="http://schemas.microsoft.com/office/drawing/2010/main" xmlns="">
                  <a:solidFill>
                    <a:srgbClr val="FFFFFF"/>
                  </a:solidFill>
                </a14:hiddenFill>
              </a:ext>
            </a:extLst>
          </p:spPr>
        </p:pic>
        <p:sp>
          <p:nvSpPr>
            <p:cNvPr id="6" name="Oval 5"/>
            <p:cNvSpPr/>
            <p:nvPr/>
          </p:nvSpPr>
          <p:spPr>
            <a:xfrm>
              <a:off x="1858556" y="1793198"/>
              <a:ext cx="1385096" cy="1385096"/>
            </a:xfrm>
            <a:prstGeom prst="ellipse">
              <a:avLst/>
            </a:prstGeom>
            <a:solidFill>
              <a:srgbClr val="EFE0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1"/>
              <a:endParaRPr lang="ko-KR" altLang="en-US" b="1">
                <a:solidFill>
                  <a:prstClr val="white"/>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xmlns="" val="20894630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KRAJ">
    <p:bg>
      <p:bgPr>
        <a:blipFill dpi="0" rotWithShape="1">
          <a:blip r:embed="rId2" cstate="screen">
            <a:lum/>
          </a:blip>
          <a:srcRect/>
          <a:stretch>
            <a:fillRect/>
          </a:stretch>
        </a:blipFill>
        <a:effectLst/>
      </p:bgPr>
    </p:bg>
    <p:spTree>
      <p:nvGrpSpPr>
        <p:cNvPr id="1" name=""/>
        <p:cNvGrpSpPr/>
        <p:nvPr/>
      </p:nvGrpSpPr>
      <p:grpSpPr>
        <a:xfrm>
          <a:off x="0" y="0"/>
          <a:ext cx="0" cy="0"/>
          <a:chOff x="0" y="0"/>
          <a:chExt cx="0" cy="0"/>
        </a:xfrm>
      </p:grpSpPr>
      <p:sp>
        <p:nvSpPr>
          <p:cNvPr id="2" name="Oval 1"/>
          <p:cNvSpPr/>
          <p:nvPr userDrawn="1"/>
        </p:nvSpPr>
        <p:spPr>
          <a:xfrm>
            <a:off x="2928926" y="1816071"/>
            <a:ext cx="3312368" cy="3225858"/>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1"/>
            <a:endParaRPr lang="ko-KR" altLang="en-US">
              <a:solidFill>
                <a:prstClr val="white"/>
              </a:solidFill>
            </a:endParaRPr>
          </a:p>
        </p:txBody>
      </p:sp>
      <p:sp>
        <p:nvSpPr>
          <p:cNvPr id="10" name="Text Placeholder 9"/>
          <p:cNvSpPr>
            <a:spLocks noGrp="1"/>
          </p:cNvSpPr>
          <p:nvPr>
            <p:ph type="body" sz="quarter" idx="10" hasCustomPrompt="1"/>
          </p:nvPr>
        </p:nvSpPr>
        <p:spPr>
          <a:xfrm>
            <a:off x="3250397" y="2266187"/>
            <a:ext cx="2643206" cy="2325627"/>
          </a:xfrm>
          <a:prstGeom prst="rect">
            <a:avLst/>
          </a:prstGeom>
        </p:spPr>
        <p:txBody>
          <a:bodyPr anchor="ctr"/>
          <a:lstStyle>
            <a:lvl1pPr marL="0" indent="0" algn="ctr">
              <a:buNone/>
              <a:defRPr sz="3600" b="1" baseline="0">
                <a:solidFill>
                  <a:schemeClr val="accent2">
                    <a:lumMod val="50000"/>
                  </a:schemeClr>
                </a:solidFill>
                <a:effectLst>
                  <a:outerShdw blurRad="38100" dist="38100" dir="2700000" algn="tl">
                    <a:srgbClr val="000000">
                      <a:alpha val="43137"/>
                    </a:srgbClr>
                  </a:outerShdw>
                </a:effectLst>
                <a:latin typeface="+mj-lt"/>
                <a:cs typeface="Arial" pitchFamily="34" charset="0"/>
              </a:defRPr>
            </a:lvl1pPr>
          </a:lstStyle>
          <a:p>
            <a:pPr lvl="0"/>
            <a:r>
              <a:rPr lang="sr-Cyrl-RS" altLang="ko-KR" smtClean="0"/>
              <a:t>ХВАЛА </a:t>
            </a:r>
          </a:p>
          <a:p>
            <a:pPr lvl="0"/>
            <a:r>
              <a:rPr lang="sr-Cyrl-RS" altLang="ko-KR" smtClean="0"/>
              <a:t>НА ПАЖЊИ!</a:t>
            </a:r>
            <a:endParaRPr lang="en-US" altLang="ko-KR" dirty="0"/>
          </a:p>
        </p:txBody>
      </p:sp>
    </p:spTree>
    <p:extLst>
      <p:ext uri="{BB962C8B-B14F-4D97-AF65-F5344CB8AC3E}">
        <p14:creationId xmlns:p14="http://schemas.microsoft.com/office/powerpoint/2010/main" xmlns="" val="2527328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74B8CA7-DF52-4574-B28B-BF67C425F74E}" type="datetime1">
              <a:rPr lang="en-US" smtClean="0"/>
              <a:pPr/>
              <a:t>11/18/2019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latinLnBrk="1"/>
            <a:fld id="{CF09E609-7A7C-45E8-9334-C8F548F2FEEC}" type="datetimeFigureOut">
              <a:rPr lang="en-GB" smtClean="0">
                <a:solidFill>
                  <a:prstClr val="black"/>
                </a:solidFill>
              </a:rPr>
              <a:pPr latinLnBrk="1"/>
              <a:t>18/11/2019</a:t>
            </a:fld>
            <a:endParaRPr lang="en-GB">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latinLnBrk="1"/>
            <a:endParaRPr lang="en-GB">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latinLnBrk="1"/>
            <a:fld id="{715A55FC-2B64-40A6-9763-375BE2DA16D2}" type="slidenum">
              <a:rPr lang="en-GB" smtClean="0">
                <a:solidFill>
                  <a:prstClr val="black"/>
                </a:solidFill>
              </a:rPr>
              <a:pPr latinLnBrk="1"/>
              <a:t>‹#›</a:t>
            </a:fld>
            <a:endParaRPr lang="en-GB">
              <a:solidFill>
                <a:prstClr val="black"/>
              </a:solidFill>
            </a:endParaRPr>
          </a:p>
        </p:txBody>
      </p:sp>
    </p:spTree>
    <p:extLst>
      <p:ext uri="{BB962C8B-B14F-4D97-AF65-F5344CB8AC3E}">
        <p14:creationId xmlns:p14="http://schemas.microsoft.com/office/powerpoint/2010/main" xmlns="" val="9430799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F09E609-7A7C-45E8-9334-C8F548F2FEEC}" type="datetimeFigureOut">
              <a:rPr lang="en-GB" smtClean="0">
                <a:solidFill>
                  <a:prstClr val="black">
                    <a:tint val="75000"/>
                  </a:prstClr>
                </a:solidFill>
              </a:rPr>
              <a:pPr/>
              <a:t>18/11/2019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15A55FC-2B64-40A6-9763-375BE2DA16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30022132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F09E609-7A7C-45E8-9334-C8F548F2FEEC}" type="datetimeFigureOut">
              <a:rPr lang="en-GB" smtClean="0">
                <a:solidFill>
                  <a:prstClr val="black">
                    <a:tint val="75000"/>
                  </a:prstClr>
                </a:solidFill>
              </a:rPr>
              <a:pPr/>
              <a:t>18/11/2019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15A55FC-2B64-40A6-9763-375BE2DA16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5531253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09E609-7A7C-45E8-9334-C8F548F2FEEC}" type="datetimeFigureOut">
              <a:rPr lang="en-GB" smtClean="0">
                <a:solidFill>
                  <a:prstClr val="black">
                    <a:tint val="75000"/>
                  </a:prstClr>
                </a:solidFill>
              </a:rPr>
              <a:pPr/>
              <a:t>18/11/2019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15A55FC-2B64-40A6-9763-375BE2DA16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38046078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F09E609-7A7C-45E8-9334-C8F548F2FEEC}" type="datetimeFigureOut">
              <a:rPr lang="en-GB" smtClean="0">
                <a:solidFill>
                  <a:prstClr val="black">
                    <a:tint val="75000"/>
                  </a:prstClr>
                </a:solidFill>
              </a:rPr>
              <a:pPr/>
              <a:t>18/11/2019</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715A55FC-2B64-40A6-9763-375BE2DA16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6788635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F09E609-7A7C-45E8-9334-C8F548F2FEEC}" type="datetimeFigureOut">
              <a:rPr lang="en-GB" smtClean="0">
                <a:solidFill>
                  <a:prstClr val="black">
                    <a:tint val="75000"/>
                  </a:prstClr>
                </a:solidFill>
              </a:rPr>
              <a:pPr/>
              <a:t>18/11/2019</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715A55FC-2B64-40A6-9763-375BE2DA16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8999866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F09E609-7A7C-45E8-9334-C8F548F2FEEC}" type="datetimeFigureOut">
              <a:rPr lang="en-GB" smtClean="0">
                <a:solidFill>
                  <a:prstClr val="black">
                    <a:tint val="75000"/>
                  </a:prstClr>
                </a:solidFill>
              </a:rPr>
              <a:pPr/>
              <a:t>18/11/2019</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715A55FC-2B64-40A6-9763-375BE2DA16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9262679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09E609-7A7C-45E8-9334-C8F548F2FEEC}" type="datetimeFigureOut">
              <a:rPr lang="en-GB" smtClean="0">
                <a:solidFill>
                  <a:prstClr val="black">
                    <a:tint val="75000"/>
                  </a:prstClr>
                </a:solidFill>
              </a:rPr>
              <a:pPr/>
              <a:t>18/11/2019</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715A55FC-2B64-40A6-9763-375BE2DA16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33676656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09E609-7A7C-45E8-9334-C8F548F2FEEC}" type="datetimeFigureOut">
              <a:rPr lang="en-GB" smtClean="0">
                <a:solidFill>
                  <a:prstClr val="black">
                    <a:tint val="75000"/>
                  </a:prstClr>
                </a:solidFill>
              </a:rPr>
              <a:pPr/>
              <a:t>18/11/2019</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715A55FC-2B64-40A6-9763-375BE2DA16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3547255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09E609-7A7C-45E8-9334-C8F548F2FEEC}" type="datetimeFigureOut">
              <a:rPr lang="en-GB" smtClean="0">
                <a:solidFill>
                  <a:prstClr val="black">
                    <a:tint val="75000"/>
                  </a:prstClr>
                </a:solidFill>
              </a:rPr>
              <a:pPr/>
              <a:t>18/11/2019</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715A55FC-2B64-40A6-9763-375BE2DA16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063949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96F388C-ACCE-4EF5-AD2C-86A2C6495869}" type="datetime1">
              <a:rPr lang="en-US" smtClean="0"/>
              <a:pPr/>
              <a:t>11/18/2019</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F09E609-7A7C-45E8-9334-C8F548F2FEEC}" type="datetimeFigureOut">
              <a:rPr lang="en-GB" smtClean="0">
                <a:solidFill>
                  <a:prstClr val="black">
                    <a:tint val="75000"/>
                  </a:prstClr>
                </a:solidFill>
              </a:rPr>
              <a:pPr/>
              <a:t>18/11/2019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15A55FC-2B64-40A6-9763-375BE2DA16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5199983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F09E609-7A7C-45E8-9334-C8F548F2FEEC}" type="datetimeFigureOut">
              <a:rPr lang="en-GB" smtClean="0">
                <a:solidFill>
                  <a:prstClr val="black">
                    <a:tint val="75000"/>
                  </a:prstClr>
                </a:solidFill>
              </a:rPr>
              <a:pPr/>
              <a:t>18/11/2019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15A55FC-2B64-40A6-9763-375BE2DA16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25715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602A2DB-E9A4-4F11-9A97-3D805873123B}" type="datetime1">
              <a:rPr lang="en-US" smtClean="0"/>
              <a:pPr/>
              <a:t>11/18/2019</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F65D039D-4B07-4C92-99B2-D30586816A68}" type="datetime1">
              <a:rPr lang="en-US" smtClean="0"/>
              <a:pPr/>
              <a:t>11/18/2019</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EDD8C0F6-D106-4D90-B6A1-515B7FD8F0C8}" type="datetime1">
              <a:rPr lang="en-US" smtClean="0"/>
              <a:pPr/>
              <a:t>11/18/2019</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69BB9723-2437-47C8-833A-EDB2EBB6A5A1}" type="datetime1">
              <a:rPr lang="en-US" smtClean="0"/>
              <a:pPr/>
              <a:t>11/18/2019</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505C9E6-3B8B-4571-9128-858A99C98B86}" type="datetime1">
              <a:rPr lang="en-US" smtClean="0"/>
              <a:pPr/>
              <a:t>11/18/2019</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E4141EB-C6BD-49FF-BC05-BF0312C62789}" type="datetime1">
              <a:rPr lang="en-US" smtClean="0"/>
              <a:pPr/>
              <a:t>11/18/2019</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620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057400"/>
            <a:ext cx="8229600" cy="38862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Box 2"/>
          <p:cNvSpPr txBox="1">
            <a:spLocks noChangeArrowheads="1"/>
          </p:cNvSpPr>
          <p:nvPr userDrawn="1"/>
        </p:nvSpPr>
        <p:spPr bwMode="auto">
          <a:xfrm>
            <a:off x="0" y="6057781"/>
            <a:ext cx="9144000" cy="784830"/>
          </a:xfrm>
          <a:prstGeom prst="rect">
            <a:avLst/>
          </a:prstGeom>
          <a:solidFill>
            <a:schemeClr val="accent6">
              <a:lumMod val="20000"/>
              <a:lumOff val="80000"/>
            </a:schemeClr>
          </a:solidFill>
          <a:ln w="9525">
            <a:solidFill>
              <a:srgbClr val="FF0000"/>
            </a:solidFill>
            <a:miter lim="800000"/>
            <a:headEnd/>
            <a:tailEnd/>
          </a:ln>
        </p:spPr>
        <p:txBody>
          <a:bodyPr rot="0" vert="horz" wrap="square" lIns="91440" tIns="45720" rIns="91440" bIns="45720" anchor="t" anchorCtr="0">
            <a:spAutoFit/>
          </a:bodyPr>
          <a:lstStyle/>
          <a:p>
            <a:pPr algn="ctr">
              <a:spcAft>
                <a:spcPts val="0"/>
              </a:spcAft>
            </a:pPr>
            <a:r>
              <a:rPr lang="en-US" sz="1200" dirty="0">
                <a:effectLst/>
                <a:latin typeface="Book Antiqua"/>
                <a:ea typeface="Calibri"/>
                <a:cs typeface="Times New Roman"/>
              </a:rPr>
              <a:t>Project number:  </a:t>
            </a:r>
            <a:r>
              <a:rPr lang="bs-Latn-BA" sz="1100" dirty="0"/>
              <a:t>585927-EPP-1-2017-1-RS-EPPKA2-CBHE-JP (2017 – 3109 / 001 – 001)</a:t>
            </a:r>
            <a:endParaRPr lang="bs-Latn-BA" sz="1100" dirty="0">
              <a:latin typeface="Book Antiqua"/>
              <a:ea typeface="Calibri"/>
              <a:cs typeface="Times New Roman"/>
            </a:endParaRPr>
          </a:p>
          <a:p>
            <a:pPr algn="ctr">
              <a:spcAft>
                <a:spcPts val="0"/>
              </a:spcAft>
            </a:pPr>
            <a:r>
              <a:rPr lang="en-US" sz="1100" dirty="0">
                <a:effectLst/>
                <a:latin typeface="Book Antiqua"/>
                <a:ea typeface="Calibri"/>
                <a:cs typeface="Times New Roman"/>
              </a:rPr>
              <a:t> </a:t>
            </a:r>
            <a:endParaRPr lang="bs-Latn-BA" sz="1100" dirty="0">
              <a:effectLst/>
              <a:latin typeface="Book Antiqua"/>
              <a:ea typeface="Calibri"/>
              <a:cs typeface="Times New Roman"/>
            </a:endParaRPr>
          </a:p>
          <a:p>
            <a:pPr algn="ctr">
              <a:spcAft>
                <a:spcPts val="0"/>
              </a:spcAft>
            </a:pPr>
            <a:r>
              <a:rPr lang="bs-Latn-BA" sz="1100" i="1" dirty="0">
                <a:effectLst/>
                <a:latin typeface="Book Antiqua"/>
                <a:ea typeface="Calibri"/>
                <a:cs typeface="Times New Roman"/>
              </a:rPr>
              <a:t>"This project has been funded with support from the European Commission. This publication reflects the views only of the author, and the Commission cannot be held responsible for any use which may be made of the information contained therein"</a:t>
            </a:r>
            <a:endParaRPr lang="bs-Latn-BA" sz="1200" dirty="0">
              <a:effectLst/>
              <a:latin typeface="Book Antiqua"/>
              <a:ea typeface="Calibri"/>
              <a:cs typeface="Times New Roman"/>
            </a:endParaRPr>
          </a:p>
        </p:txBody>
      </p:sp>
      <p:cxnSp>
        <p:nvCxnSpPr>
          <p:cNvPr id="8" name="Straight Connector 7">
            <a:extLst>
              <a:ext uri="{FF2B5EF4-FFF2-40B4-BE49-F238E27FC236}">
                <a16:creationId xmlns="" xmlns:a16="http://schemas.microsoft.com/office/drawing/2014/main" id="{AA6036C1-E46E-40FC-8D9E-3F62C050F6CC}"/>
              </a:ext>
            </a:extLst>
          </p:cNvPr>
          <p:cNvCxnSpPr/>
          <p:nvPr userDrawn="1"/>
        </p:nvCxnSpPr>
        <p:spPr>
          <a:xfrm>
            <a:off x="0" y="533400"/>
            <a:ext cx="9144000" cy="0"/>
          </a:xfrm>
          <a:prstGeom prst="line">
            <a:avLst/>
          </a:prstGeom>
          <a:ln w="254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9" name="Picture 8" descr="eu_flag_co_funded_pos_[rgb]_right.jpg">
            <a:extLst>
              <a:ext uri="{FF2B5EF4-FFF2-40B4-BE49-F238E27FC236}">
                <a16:creationId xmlns="" xmlns:a16="http://schemas.microsoft.com/office/drawing/2014/main" id="{7982487F-B347-4152-ABE5-C06202C83ABA}"/>
              </a:ext>
            </a:extLst>
          </p:cNvPr>
          <p:cNvPicPr/>
          <p:nvPr userDrawn="1"/>
        </p:nvPicPr>
        <p:blipFill>
          <a:blip r:embed="rId13" cstate="print"/>
          <a:stretch>
            <a:fillRect/>
          </a:stretch>
        </p:blipFill>
        <p:spPr>
          <a:xfrm>
            <a:off x="7693388" y="11294"/>
            <a:ext cx="1433195" cy="409575"/>
          </a:xfrm>
          <a:prstGeom prst="rect">
            <a:avLst/>
          </a:prstGeom>
        </p:spPr>
      </p:pic>
      <p:sp>
        <p:nvSpPr>
          <p:cNvPr id="10" name="Rectangle 9">
            <a:extLst>
              <a:ext uri="{FF2B5EF4-FFF2-40B4-BE49-F238E27FC236}">
                <a16:creationId xmlns="" xmlns:a16="http://schemas.microsoft.com/office/drawing/2014/main" id="{DBE89489-55FC-40AA-8A55-07401BA4665F}"/>
              </a:ext>
            </a:extLst>
          </p:cNvPr>
          <p:cNvSpPr/>
          <p:nvPr userDrawn="1"/>
        </p:nvSpPr>
        <p:spPr>
          <a:xfrm>
            <a:off x="1676400" y="134779"/>
            <a:ext cx="6096000" cy="246221"/>
          </a:xfrm>
          <a:prstGeom prst="rect">
            <a:avLst/>
          </a:prstGeom>
        </p:spPr>
        <p:txBody>
          <a:bodyPr wrap="square">
            <a:spAutoFit/>
          </a:bodyPr>
          <a:lstStyle/>
          <a:p>
            <a:pPr algn="ctr"/>
            <a:r>
              <a:rPr lang="bs-Latn-BA" sz="1000" b="0" dirty="0">
                <a:effectLst/>
                <a:latin typeface="Book Antiqua" pitchFamily="18" charset="0"/>
                <a:ea typeface="Calibri" panose="020F0502020204030204" pitchFamily="34" charset="0"/>
                <a:cs typeface="Times New Roman" panose="02020603050405020304" pitchFamily="18" charset="0"/>
              </a:rPr>
              <a:t>Strengthening Capacities for Higher Education of Pain Medicine in Western Balkan countries</a:t>
            </a:r>
            <a:r>
              <a:rPr lang="sr-Cyrl-RS" sz="1000" b="0" dirty="0">
                <a:effectLst/>
                <a:latin typeface="Book Antiqua" pitchFamily="18" charset="0"/>
                <a:ea typeface="Calibri" panose="020F0502020204030204" pitchFamily="34" charset="0"/>
                <a:cs typeface="Times New Roman" panose="02020603050405020304" pitchFamily="18" charset="0"/>
              </a:rPr>
              <a:t> – </a:t>
            </a:r>
            <a:r>
              <a:rPr lang="bs-Latn-BA" sz="1000" b="0" dirty="0">
                <a:effectLst/>
                <a:latin typeface="Book Antiqua" panose="02040602050305030304" pitchFamily="18" charset="0"/>
                <a:ea typeface="Calibri" panose="020F0502020204030204" pitchFamily="34" charset="0"/>
                <a:cs typeface="Times New Roman" panose="02020603050405020304" pitchFamily="18" charset="0"/>
              </a:rPr>
              <a:t>HEPMP</a:t>
            </a:r>
            <a:endParaRPr lang="en-US" sz="1000" b="0" dirty="0">
              <a:latin typeface="Book Antiqua" pitchFamily="18" charset="0"/>
            </a:endParaRPr>
          </a:p>
        </p:txBody>
      </p:sp>
      <p:pic>
        <p:nvPicPr>
          <p:cNvPr id="11" name="Picture 10"/>
          <p:cNvPicPr>
            <a:picLocks noChangeAspect="1"/>
          </p:cNvPicPr>
          <p:nvPr userDrawn="1"/>
        </p:nvPicPr>
        <p:blipFill>
          <a:blip r:embed="rId14" cstate="print">
            <a:extLst>
              <a:ext uri="{28A0092B-C50C-407E-A947-70E740481C1C}">
                <a14:useLocalDpi xmlns:a14="http://schemas.microsoft.com/office/drawing/2010/main" xmlns="" val="0"/>
              </a:ext>
            </a:extLst>
          </a:blip>
          <a:stretch>
            <a:fillRect/>
          </a:stretch>
        </p:blipFill>
        <p:spPr>
          <a:xfrm>
            <a:off x="0" y="-23787"/>
            <a:ext cx="1828800" cy="630247"/>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05192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09E609-7A7C-45E8-9334-C8F548F2FEEC}" type="datetimeFigureOut">
              <a:rPr lang="en-GB" smtClean="0">
                <a:solidFill>
                  <a:prstClr val="black">
                    <a:tint val="75000"/>
                  </a:prstClr>
                </a:solidFill>
              </a:rPr>
              <a:pPr/>
              <a:t>18/11/2019</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5A55FC-2B64-40A6-9763-375BE2DA16D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370007170"/>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gn="ctr"/>
            <a:r>
              <a:rPr lang="en-US" dirty="0" err="1" smtClean="0"/>
              <a:t>Interventne</a:t>
            </a:r>
            <a:r>
              <a:rPr lang="en-US" dirty="0" smtClean="0"/>
              <a:t> procedure u </a:t>
            </a:r>
            <a:r>
              <a:rPr lang="en-US" dirty="0" err="1" smtClean="0"/>
              <a:t>lečenju</a:t>
            </a:r>
            <a:r>
              <a:rPr lang="en-US" dirty="0" smtClean="0"/>
              <a:t> bola</a:t>
            </a:r>
            <a:endParaRPr lang="en-US" dirty="0"/>
          </a:p>
        </p:txBody>
      </p:sp>
      <p:sp>
        <p:nvSpPr>
          <p:cNvPr id="3" name="Text Placeholder 2"/>
          <p:cNvSpPr>
            <a:spLocks noGrp="1"/>
          </p:cNvSpPr>
          <p:nvPr>
            <p:ph type="body" sz="quarter" idx="11"/>
          </p:nvPr>
        </p:nvSpPr>
        <p:spPr>
          <a:xfrm>
            <a:off x="4427984" y="3501008"/>
            <a:ext cx="4176612" cy="576064"/>
          </a:xfrm>
        </p:spPr>
        <p:txBody>
          <a:bodyPr/>
          <a:lstStyle/>
          <a:p>
            <a:endParaRPr lang="en-GB" sz="3200" dirty="0" smtClean="0"/>
          </a:p>
          <a:p>
            <a:endParaRPr lang="en-GB" sz="3200" dirty="0"/>
          </a:p>
          <a:p>
            <a:pPr algn="r"/>
            <a:r>
              <a:rPr lang="sr-Latn-RS" sz="3200" dirty="0" smtClean="0"/>
              <a:t>Jasna Jevđić</a:t>
            </a:r>
            <a:endParaRPr lang="en-US" sz="3200" dirty="0"/>
          </a:p>
        </p:txBody>
      </p:sp>
      <p:sp>
        <p:nvSpPr>
          <p:cNvPr id="4" name="Text Placeholder 9"/>
          <p:cNvSpPr txBox="1">
            <a:spLocks/>
          </p:cNvSpPr>
          <p:nvPr/>
        </p:nvSpPr>
        <p:spPr>
          <a:xfrm>
            <a:off x="142844" y="642918"/>
            <a:ext cx="5072098" cy="357190"/>
          </a:xfrm>
          <a:prstGeom prst="rect">
            <a:avLst/>
          </a:prstGeom>
        </p:spPr>
        <p:txBody>
          <a:bodyPr anchor="ctr"/>
          <a:lstStyle>
            <a:lvl1pPr marL="0" indent="0" algn="ctr">
              <a:lnSpc>
                <a:spcPct val="80000"/>
              </a:lnSpc>
              <a:buNone/>
              <a:defRPr sz="2800" b="1" strike="noStrike" baseline="0">
                <a:solidFill>
                  <a:schemeClr val="accent2">
                    <a:lumMod val="50000"/>
                  </a:schemeClr>
                </a:solidFill>
                <a:effectLst>
                  <a:outerShdw blurRad="38100" dist="38100" dir="2700000" algn="tl">
                    <a:srgbClr val="000000">
                      <a:alpha val="43137"/>
                    </a:srgbClr>
                  </a:outerShdw>
                </a:effectLst>
                <a:latin typeface="+mj-lt"/>
                <a:cs typeface="Arial" pitchFamily="34" charset="0"/>
              </a:defRPr>
            </a:lvl1pPr>
          </a:lstStyle>
          <a:p>
            <a:pPr algn="l" latinLnBrk="1">
              <a:lnSpc>
                <a:spcPct val="115000"/>
              </a:lnSpc>
            </a:pPr>
            <a:r>
              <a:rPr lang="en-US" sz="1200" smtClean="0">
                <a:solidFill>
                  <a:prstClr val="black"/>
                </a:solidFill>
                <a:effectLst/>
                <a:ea typeface="Calibri" panose="020F0502020204030204" pitchFamily="34" charset="0"/>
                <a:cs typeface="Times New Roman" panose="02020603050405020304" pitchFamily="18" charset="0"/>
              </a:rPr>
              <a:t>Strengthening Capacities for Higher Education of Pain Medicine in Western Balkan Countries - HEPMP </a:t>
            </a:r>
          </a:p>
        </p:txBody>
      </p:sp>
    </p:spTree>
    <p:extLst>
      <p:ext uri="{BB962C8B-B14F-4D97-AF65-F5344CB8AC3E}">
        <p14:creationId xmlns:p14="http://schemas.microsoft.com/office/powerpoint/2010/main" xmlns="" val="29079406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62000"/>
          </a:xfrm>
        </p:spPr>
        <p:txBody>
          <a:bodyPr/>
          <a:lstStyle/>
          <a:p>
            <a:r>
              <a:rPr lang="en-GB" dirty="0" err="1" smtClean="0"/>
              <a:t>Interventno</a:t>
            </a:r>
            <a:r>
              <a:rPr lang="en-GB" dirty="0" smtClean="0"/>
              <a:t> </a:t>
            </a:r>
            <a:r>
              <a:rPr lang="en-GB" dirty="0" err="1" smtClean="0"/>
              <a:t>lečenje</a:t>
            </a:r>
            <a:r>
              <a:rPr lang="en-GB" dirty="0" smtClean="0"/>
              <a:t> bola</a:t>
            </a:r>
            <a:endParaRPr lang="en-GB" dirty="0"/>
          </a:p>
        </p:txBody>
      </p:sp>
      <p:sp>
        <p:nvSpPr>
          <p:cNvPr id="3" name="Text Placeholder 2"/>
          <p:cNvSpPr>
            <a:spLocks noGrp="1"/>
          </p:cNvSpPr>
          <p:nvPr>
            <p:ph type="body" idx="1"/>
          </p:nvPr>
        </p:nvSpPr>
        <p:spPr/>
        <p:txBody>
          <a:bodyPr/>
          <a:lstStyle/>
          <a:p>
            <a:r>
              <a:rPr lang="en-GB" dirty="0" err="1" smtClean="0"/>
              <a:t>Osnovne</a:t>
            </a:r>
            <a:r>
              <a:rPr lang="en-GB" dirty="0" smtClean="0"/>
              <a:t> </a:t>
            </a:r>
            <a:endParaRPr lang="en-GB" dirty="0"/>
          </a:p>
        </p:txBody>
      </p:sp>
      <p:sp>
        <p:nvSpPr>
          <p:cNvPr id="4" name="Content Placeholder 3"/>
          <p:cNvSpPr>
            <a:spLocks noGrp="1"/>
          </p:cNvSpPr>
          <p:nvPr>
            <p:ph sz="half" idx="2"/>
          </p:nvPr>
        </p:nvSpPr>
        <p:spPr>
          <a:solidFill>
            <a:schemeClr val="accent3">
              <a:lumMod val="40000"/>
              <a:lumOff val="60000"/>
            </a:schemeClr>
          </a:solidFill>
        </p:spPr>
        <p:txBody>
          <a:bodyPr/>
          <a:lstStyle/>
          <a:p>
            <a:r>
              <a:rPr lang="en-GB" dirty="0" err="1" smtClean="0"/>
              <a:t>Blokada</a:t>
            </a:r>
            <a:r>
              <a:rPr lang="en-GB" dirty="0" smtClean="0"/>
              <a:t> </a:t>
            </a:r>
            <a:r>
              <a:rPr lang="en-GB" dirty="0" err="1" smtClean="0"/>
              <a:t>triger</a:t>
            </a:r>
            <a:r>
              <a:rPr lang="en-GB" dirty="0" smtClean="0"/>
              <a:t> </a:t>
            </a:r>
            <a:r>
              <a:rPr lang="en-GB" dirty="0" err="1" smtClean="0"/>
              <a:t>tačaka</a:t>
            </a:r>
            <a:endParaRPr lang="en-GB" dirty="0" smtClean="0"/>
          </a:p>
          <a:p>
            <a:r>
              <a:rPr lang="en-GB" dirty="0" err="1" smtClean="0"/>
              <a:t>Periferni</a:t>
            </a:r>
            <a:r>
              <a:rPr lang="en-GB" dirty="0" smtClean="0"/>
              <a:t> </a:t>
            </a:r>
            <a:r>
              <a:rPr lang="en-GB" dirty="0" err="1" smtClean="0"/>
              <a:t>nervni</a:t>
            </a:r>
            <a:r>
              <a:rPr lang="en-GB" dirty="0" smtClean="0"/>
              <a:t> </a:t>
            </a:r>
            <a:r>
              <a:rPr lang="en-GB" dirty="0" err="1" smtClean="0"/>
              <a:t>blokovi</a:t>
            </a:r>
            <a:endParaRPr lang="en-GB" dirty="0" smtClean="0"/>
          </a:p>
          <a:p>
            <a:r>
              <a:rPr lang="en-GB" dirty="0" err="1" smtClean="0"/>
              <a:t>Epiduralne</a:t>
            </a:r>
            <a:r>
              <a:rPr lang="en-GB" dirty="0" smtClean="0"/>
              <a:t> </a:t>
            </a:r>
            <a:r>
              <a:rPr lang="en-GB" dirty="0" err="1" smtClean="0"/>
              <a:t>injekcije</a:t>
            </a:r>
            <a:r>
              <a:rPr lang="en-GB" dirty="0" smtClean="0"/>
              <a:t> i </a:t>
            </a:r>
            <a:r>
              <a:rPr lang="en-GB" dirty="0" err="1" smtClean="0"/>
              <a:t>neuroaksijalni</a:t>
            </a:r>
            <a:r>
              <a:rPr lang="en-GB" dirty="0" smtClean="0"/>
              <a:t> </a:t>
            </a:r>
            <a:r>
              <a:rPr lang="en-GB" dirty="0" err="1" smtClean="0"/>
              <a:t>nervni</a:t>
            </a:r>
            <a:r>
              <a:rPr lang="en-GB" dirty="0" smtClean="0"/>
              <a:t> </a:t>
            </a:r>
            <a:r>
              <a:rPr lang="en-GB" dirty="0" err="1" smtClean="0"/>
              <a:t>blokovi</a:t>
            </a:r>
            <a:endParaRPr lang="en-GB" dirty="0" smtClean="0"/>
          </a:p>
          <a:p>
            <a:r>
              <a:rPr lang="en-GB" dirty="0" smtClean="0"/>
              <a:t>Blok </a:t>
            </a:r>
            <a:r>
              <a:rPr lang="en-GB" dirty="0" err="1" smtClean="0"/>
              <a:t>gangliona</a:t>
            </a:r>
            <a:r>
              <a:rPr lang="en-GB" dirty="0" smtClean="0"/>
              <a:t> </a:t>
            </a:r>
            <a:r>
              <a:rPr lang="en-GB" dirty="0" err="1" smtClean="0"/>
              <a:t>stelatuma</a:t>
            </a:r>
            <a:endParaRPr lang="en-GB" dirty="0" smtClean="0"/>
          </a:p>
          <a:p>
            <a:r>
              <a:rPr lang="en-GB" dirty="0" err="1" smtClean="0"/>
              <a:t>Neurolitički</a:t>
            </a:r>
            <a:r>
              <a:rPr lang="en-GB" dirty="0" smtClean="0"/>
              <a:t> </a:t>
            </a:r>
            <a:r>
              <a:rPr lang="en-GB" dirty="0" err="1" smtClean="0"/>
              <a:t>blokovi</a:t>
            </a:r>
            <a:endParaRPr lang="en-GB" dirty="0" smtClean="0"/>
          </a:p>
          <a:p>
            <a:pPr marL="0" indent="0">
              <a:buNone/>
            </a:pPr>
            <a:endParaRPr lang="en-GB" dirty="0"/>
          </a:p>
        </p:txBody>
      </p:sp>
      <p:sp>
        <p:nvSpPr>
          <p:cNvPr id="5" name="Text Placeholder 4"/>
          <p:cNvSpPr>
            <a:spLocks noGrp="1"/>
          </p:cNvSpPr>
          <p:nvPr>
            <p:ph type="body" sz="quarter" idx="3"/>
          </p:nvPr>
        </p:nvSpPr>
        <p:spPr/>
        <p:txBody>
          <a:bodyPr/>
          <a:lstStyle/>
          <a:p>
            <a:r>
              <a:rPr lang="en-GB" dirty="0" err="1"/>
              <a:t>N</a:t>
            </a:r>
            <a:r>
              <a:rPr lang="en-GB" dirty="0" err="1" smtClean="0"/>
              <a:t>apredne</a:t>
            </a:r>
            <a:endParaRPr lang="en-GB" dirty="0"/>
          </a:p>
        </p:txBody>
      </p:sp>
      <p:sp>
        <p:nvSpPr>
          <p:cNvPr id="6" name="Content Placeholder 5"/>
          <p:cNvSpPr>
            <a:spLocks noGrp="1"/>
          </p:cNvSpPr>
          <p:nvPr>
            <p:ph sz="quarter" idx="4"/>
          </p:nvPr>
        </p:nvSpPr>
        <p:spPr>
          <a:solidFill>
            <a:schemeClr val="accent2">
              <a:lumMod val="60000"/>
              <a:lumOff val="40000"/>
            </a:schemeClr>
          </a:solidFill>
          <a:ln>
            <a:solidFill>
              <a:schemeClr val="accent3">
                <a:lumMod val="75000"/>
              </a:schemeClr>
            </a:solidFill>
          </a:ln>
        </p:spPr>
        <p:txBody>
          <a:bodyPr/>
          <a:lstStyle/>
          <a:p>
            <a:r>
              <a:rPr lang="en-GB" dirty="0" smtClean="0"/>
              <a:t>Procedure </a:t>
            </a:r>
            <a:r>
              <a:rPr lang="en-GB" dirty="0" err="1" smtClean="0"/>
              <a:t>na</a:t>
            </a:r>
            <a:r>
              <a:rPr lang="en-GB" dirty="0" smtClean="0"/>
              <a:t> </a:t>
            </a:r>
            <a:r>
              <a:rPr lang="en-GB" dirty="0" err="1" smtClean="0"/>
              <a:t>disku</a:t>
            </a:r>
            <a:endParaRPr lang="en-GB" dirty="0" smtClean="0"/>
          </a:p>
          <a:p>
            <a:r>
              <a:rPr lang="en-GB" dirty="0" err="1" smtClean="0"/>
              <a:t>Radiofrekventna</a:t>
            </a:r>
            <a:r>
              <a:rPr lang="en-GB" dirty="0" smtClean="0"/>
              <a:t> </a:t>
            </a:r>
            <a:r>
              <a:rPr lang="en-GB" dirty="0" err="1" smtClean="0"/>
              <a:t>ablacija</a:t>
            </a:r>
            <a:endParaRPr lang="en-GB" dirty="0" smtClean="0"/>
          </a:p>
          <a:p>
            <a:r>
              <a:rPr lang="en-GB" dirty="0" err="1" smtClean="0"/>
              <a:t>Epiduroskopija</a:t>
            </a:r>
            <a:endParaRPr lang="en-GB" dirty="0" smtClean="0"/>
          </a:p>
          <a:p>
            <a:r>
              <a:rPr lang="en-GB" dirty="0" err="1" smtClean="0"/>
              <a:t>Stimulacija</a:t>
            </a:r>
            <a:r>
              <a:rPr lang="en-GB" dirty="0" smtClean="0"/>
              <a:t> </a:t>
            </a:r>
            <a:r>
              <a:rPr lang="en-GB" dirty="0" err="1" smtClean="0"/>
              <a:t>kičmene</a:t>
            </a:r>
            <a:r>
              <a:rPr lang="en-GB" dirty="0" smtClean="0"/>
              <a:t> </a:t>
            </a:r>
            <a:r>
              <a:rPr lang="en-GB" dirty="0" err="1" smtClean="0"/>
              <a:t>moždine</a:t>
            </a:r>
            <a:endParaRPr lang="en-GB" dirty="0" smtClean="0"/>
          </a:p>
          <a:p>
            <a:r>
              <a:rPr lang="en-GB" dirty="0" err="1" smtClean="0"/>
              <a:t>Implantacija</a:t>
            </a:r>
            <a:r>
              <a:rPr lang="en-GB" dirty="0" smtClean="0"/>
              <a:t> </a:t>
            </a:r>
            <a:r>
              <a:rPr lang="en-GB" dirty="0" err="1" smtClean="0"/>
              <a:t>sistema</a:t>
            </a:r>
            <a:r>
              <a:rPr lang="en-GB" dirty="0" smtClean="0"/>
              <a:t> </a:t>
            </a:r>
            <a:r>
              <a:rPr lang="en-GB" dirty="0" err="1" smtClean="0"/>
              <a:t>za</a:t>
            </a:r>
            <a:r>
              <a:rPr lang="en-GB" dirty="0" smtClean="0"/>
              <a:t> </a:t>
            </a:r>
            <a:r>
              <a:rPr lang="en-GB" dirty="0" err="1" smtClean="0"/>
              <a:t>isporuku</a:t>
            </a:r>
            <a:r>
              <a:rPr lang="en-GB" dirty="0" smtClean="0"/>
              <a:t> </a:t>
            </a:r>
            <a:r>
              <a:rPr lang="en-GB" dirty="0" err="1" smtClean="0"/>
              <a:t>lekova</a:t>
            </a:r>
            <a:endParaRPr lang="en-GB"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10</a:t>
            </a:fld>
            <a:endParaRPr lang="en-US"/>
          </a:p>
        </p:txBody>
      </p:sp>
      <p:sp>
        <p:nvSpPr>
          <p:cNvPr id="9" name="TextBox 8"/>
          <p:cNvSpPr txBox="1"/>
          <p:nvPr/>
        </p:nvSpPr>
        <p:spPr>
          <a:xfrm>
            <a:off x="4953000" y="2655332"/>
            <a:ext cx="3505200" cy="461665"/>
          </a:xfrm>
          <a:prstGeom prst="rect">
            <a:avLst/>
          </a:prstGeom>
          <a:solidFill>
            <a:schemeClr val="accent3">
              <a:lumMod val="40000"/>
              <a:lumOff val="60000"/>
            </a:schemeClr>
          </a:solidFill>
        </p:spPr>
        <p:txBody>
          <a:bodyPr wrap="square" rtlCol="0">
            <a:spAutoFit/>
          </a:bodyPr>
          <a:lstStyle/>
          <a:p>
            <a:r>
              <a:rPr lang="en-GB" sz="2400" dirty="0" err="1" smtClean="0"/>
              <a:t>Radiofrekventna</a:t>
            </a:r>
            <a:r>
              <a:rPr lang="en-GB" sz="2400" dirty="0" smtClean="0"/>
              <a:t> </a:t>
            </a:r>
            <a:r>
              <a:rPr lang="en-GB" sz="2400" dirty="0" err="1" smtClean="0"/>
              <a:t>ablacija</a:t>
            </a:r>
            <a:endParaRPr lang="en-GB" sz="2400" dirty="0"/>
          </a:p>
        </p:txBody>
      </p:sp>
    </p:spTree>
    <p:extLst>
      <p:ext uri="{BB962C8B-B14F-4D97-AF65-F5344CB8AC3E}">
        <p14:creationId xmlns:p14="http://schemas.microsoft.com/office/powerpoint/2010/main" xmlns="" val="22764889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err="1" smtClean="0"/>
              <a:t>Mehanizam</a:t>
            </a:r>
            <a:r>
              <a:rPr lang="en-GB" dirty="0" smtClean="0"/>
              <a:t> </a:t>
            </a:r>
            <a:r>
              <a:rPr lang="en-GB" dirty="0" err="1" smtClean="0"/>
              <a:t>dejstva</a:t>
            </a:r>
            <a:r>
              <a:rPr lang="en-GB" dirty="0" smtClean="0"/>
              <a:t> ILB</a:t>
            </a:r>
            <a:endParaRPr lang="en-GB" dirty="0"/>
          </a:p>
        </p:txBody>
      </p:sp>
      <p:sp>
        <p:nvSpPr>
          <p:cNvPr id="3" name="Content Placeholder 2"/>
          <p:cNvSpPr>
            <a:spLocks noGrp="1"/>
          </p:cNvSpPr>
          <p:nvPr>
            <p:ph idx="1"/>
          </p:nvPr>
        </p:nvSpPr>
        <p:spPr/>
        <p:txBody>
          <a:bodyPr/>
          <a:lstStyle/>
          <a:p>
            <a:pPr lvl="0"/>
            <a:r>
              <a:rPr lang="en-GB" dirty="0" err="1" smtClean="0"/>
              <a:t>Aplikacija</a:t>
            </a:r>
            <a:r>
              <a:rPr lang="en-GB" dirty="0" smtClean="0"/>
              <a:t> </a:t>
            </a:r>
            <a:r>
              <a:rPr lang="en-GB" dirty="0" err="1" smtClean="0"/>
              <a:t>leka</a:t>
            </a:r>
            <a:r>
              <a:rPr lang="en-GB" dirty="0" smtClean="0"/>
              <a:t> </a:t>
            </a:r>
            <a:r>
              <a:rPr lang="en-GB" dirty="0" err="1" smtClean="0"/>
              <a:t>na</a:t>
            </a:r>
            <a:r>
              <a:rPr lang="en-GB" dirty="0" smtClean="0"/>
              <a:t> </a:t>
            </a:r>
            <a:r>
              <a:rPr lang="en-GB" dirty="0" err="1" smtClean="0"/>
              <a:t>mesto</a:t>
            </a:r>
            <a:r>
              <a:rPr lang="en-GB" dirty="0" smtClean="0"/>
              <a:t> </a:t>
            </a:r>
            <a:r>
              <a:rPr lang="en-GB" dirty="0" err="1" smtClean="0"/>
              <a:t>dejstva</a:t>
            </a:r>
            <a:endParaRPr lang="en-GB" dirty="0"/>
          </a:p>
          <a:p>
            <a:pPr lvl="0"/>
            <a:r>
              <a:rPr lang="en-GB" dirty="0" err="1" smtClean="0"/>
              <a:t>Korigovanje</a:t>
            </a:r>
            <a:r>
              <a:rPr lang="en-GB" dirty="0" smtClean="0"/>
              <a:t> </a:t>
            </a:r>
            <a:r>
              <a:rPr lang="en-GB" dirty="0" err="1" smtClean="0"/>
              <a:t>patološkog</a:t>
            </a:r>
            <a:r>
              <a:rPr lang="en-GB" dirty="0" smtClean="0"/>
              <a:t> </a:t>
            </a:r>
            <a:r>
              <a:rPr lang="en-GB" dirty="0" err="1" smtClean="0"/>
              <a:t>supstrata</a:t>
            </a:r>
            <a:endParaRPr lang="en-GB" dirty="0" smtClean="0"/>
          </a:p>
          <a:p>
            <a:pPr lvl="0"/>
            <a:r>
              <a:rPr lang="en-GB" dirty="0" err="1" smtClean="0"/>
              <a:t>Prekid</a:t>
            </a:r>
            <a:r>
              <a:rPr lang="en-GB" dirty="0" smtClean="0"/>
              <a:t> </a:t>
            </a:r>
            <a:r>
              <a:rPr lang="en-GB" dirty="0" err="1" smtClean="0"/>
              <a:t>prenošenja</a:t>
            </a:r>
            <a:r>
              <a:rPr lang="en-GB" dirty="0" smtClean="0"/>
              <a:t> </a:t>
            </a:r>
            <a:r>
              <a:rPr lang="en-GB" dirty="0" err="1" smtClean="0"/>
              <a:t>bolnog</a:t>
            </a:r>
            <a:r>
              <a:rPr lang="en-GB" dirty="0" smtClean="0"/>
              <a:t> </a:t>
            </a:r>
            <a:r>
              <a:rPr lang="en-GB" dirty="0" err="1" smtClean="0"/>
              <a:t>signala</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xmlns="" val="33489694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a:xfrm>
            <a:off x="846667" y="304800"/>
            <a:ext cx="4267200" cy="1143000"/>
          </a:xfrm>
        </p:spPr>
        <p:txBody>
          <a:bodyPr>
            <a:normAutofit/>
          </a:bodyPr>
          <a:lstStyle/>
          <a:p>
            <a:pPr eaLnBrk="1" hangingPunct="1"/>
            <a:r>
              <a:rPr lang="en-US" altLang="en-US" sz="3600" dirty="0" err="1" smtClean="0">
                <a:ea typeface="ＭＳ Ｐゴシック" pitchFamily="34" charset="-128"/>
              </a:rPr>
              <a:t>Blokada</a:t>
            </a:r>
            <a:r>
              <a:rPr lang="en-US" altLang="en-US" sz="3600" dirty="0" smtClean="0">
                <a:ea typeface="ＭＳ Ｐゴシック" pitchFamily="34" charset="-128"/>
              </a:rPr>
              <a:t> </a:t>
            </a:r>
            <a:r>
              <a:rPr lang="en-US" altLang="en-US" sz="3600" dirty="0" err="1" smtClean="0">
                <a:ea typeface="ＭＳ Ｐゴシック" pitchFamily="34" charset="-128"/>
              </a:rPr>
              <a:t>triger</a:t>
            </a:r>
            <a:r>
              <a:rPr lang="en-US" altLang="en-US" sz="3600" dirty="0" smtClean="0">
                <a:ea typeface="ＭＳ Ｐゴシック" pitchFamily="34" charset="-128"/>
              </a:rPr>
              <a:t> </a:t>
            </a:r>
            <a:r>
              <a:rPr lang="en-US" altLang="en-US" sz="3600" dirty="0" err="1" smtClean="0">
                <a:ea typeface="ＭＳ Ｐゴシック" pitchFamily="34" charset="-128"/>
              </a:rPr>
              <a:t>tačaka</a:t>
            </a:r>
            <a:endParaRPr lang="en-US" altLang="en-US" sz="3600" dirty="0" smtClean="0">
              <a:ea typeface="ＭＳ Ｐゴシック" pitchFamily="34" charset="-128"/>
            </a:endParaRPr>
          </a:p>
        </p:txBody>
      </p:sp>
      <p:pic>
        <p:nvPicPr>
          <p:cNvPr id="71683" name="Picture 2"/>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846667" y="1219200"/>
            <a:ext cx="2362200" cy="2362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684" name="Picture 3"/>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5588000" y="381000"/>
            <a:ext cx="2912533" cy="5938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685" name="Picture 4"/>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3429000" y="1644650"/>
            <a:ext cx="1964267" cy="1936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381000" y="4343400"/>
            <a:ext cx="5976893" cy="830997"/>
          </a:xfrm>
          <a:prstGeom prst="rect">
            <a:avLst/>
          </a:prstGeom>
          <a:noFill/>
        </p:spPr>
        <p:txBody>
          <a:bodyPr wrap="none" rtlCol="0">
            <a:spAutoFit/>
          </a:bodyPr>
          <a:lstStyle/>
          <a:p>
            <a:r>
              <a:rPr lang="en-GB" sz="2400" dirty="0" err="1" smtClean="0"/>
              <a:t>Injekcija</a:t>
            </a:r>
            <a:r>
              <a:rPr lang="en-GB" sz="2400" dirty="0" smtClean="0"/>
              <a:t> </a:t>
            </a:r>
            <a:r>
              <a:rPr lang="en-GB" sz="2400" dirty="0" err="1" smtClean="0"/>
              <a:t>lokalnog</a:t>
            </a:r>
            <a:r>
              <a:rPr lang="en-GB" sz="2400" dirty="0" smtClean="0"/>
              <a:t> </a:t>
            </a:r>
            <a:r>
              <a:rPr lang="en-GB" sz="2400" dirty="0" err="1" smtClean="0"/>
              <a:t>anestetika</a:t>
            </a:r>
            <a:r>
              <a:rPr lang="en-GB" sz="2400" dirty="0" smtClean="0"/>
              <a:t> </a:t>
            </a:r>
            <a:r>
              <a:rPr lang="en-GB" sz="2400" dirty="0"/>
              <a:t>i</a:t>
            </a:r>
            <a:r>
              <a:rPr lang="en-GB" sz="2400" dirty="0" smtClean="0"/>
              <a:t> </a:t>
            </a:r>
            <a:r>
              <a:rPr lang="en-GB" sz="2400" dirty="0" err="1" smtClean="0"/>
              <a:t>kortikosteroida</a:t>
            </a:r>
            <a:r>
              <a:rPr lang="en-GB" sz="2400" dirty="0" smtClean="0"/>
              <a:t> </a:t>
            </a:r>
          </a:p>
          <a:p>
            <a:r>
              <a:rPr lang="en-GB" sz="2400" dirty="0" smtClean="0"/>
              <a:t>u </a:t>
            </a:r>
            <a:r>
              <a:rPr lang="en-GB" sz="2400" dirty="0" err="1" smtClean="0"/>
              <a:t>tačku</a:t>
            </a:r>
            <a:r>
              <a:rPr lang="en-GB" sz="2400" dirty="0" smtClean="0"/>
              <a:t> </a:t>
            </a:r>
            <a:r>
              <a:rPr lang="en-GB" sz="2400" dirty="0" err="1" smtClean="0"/>
              <a:t>okidača</a:t>
            </a:r>
            <a:r>
              <a:rPr lang="en-GB" sz="2400" dirty="0" smtClean="0"/>
              <a:t> bola, </a:t>
            </a:r>
            <a:r>
              <a:rPr lang="en-GB" sz="2400" dirty="0" err="1" smtClean="0"/>
              <a:t>ponavlja</a:t>
            </a:r>
            <a:r>
              <a:rPr lang="en-GB" sz="2400" dirty="0" smtClean="0"/>
              <a:t> se 3-7 </a:t>
            </a:r>
            <a:r>
              <a:rPr lang="en-GB" sz="2400" dirty="0" err="1" smtClean="0"/>
              <a:t>puta</a:t>
            </a:r>
            <a:endParaRPr lang="en-GB" sz="2400" dirty="0"/>
          </a:p>
        </p:txBody>
      </p:sp>
    </p:spTree>
    <p:extLst>
      <p:ext uri="{BB962C8B-B14F-4D97-AF65-F5344CB8AC3E}">
        <p14:creationId xmlns:p14="http://schemas.microsoft.com/office/powerpoint/2010/main" xmlns="" val="29825549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74700"/>
            <a:ext cx="8229600" cy="749300"/>
          </a:xfrm>
        </p:spPr>
        <p:txBody>
          <a:bodyPr>
            <a:normAutofit fontScale="90000"/>
          </a:bodyPr>
          <a:lstStyle/>
          <a:p>
            <a:r>
              <a:rPr lang="en-GB" dirty="0" err="1" smtClean="0">
                <a:solidFill>
                  <a:srgbClr val="002060"/>
                </a:solidFill>
              </a:rPr>
              <a:t>Nervni</a:t>
            </a:r>
            <a:r>
              <a:rPr lang="en-GB" dirty="0" smtClean="0">
                <a:solidFill>
                  <a:srgbClr val="002060"/>
                </a:solidFill>
              </a:rPr>
              <a:t> </a:t>
            </a:r>
            <a:r>
              <a:rPr lang="en-GB" dirty="0" err="1" smtClean="0">
                <a:solidFill>
                  <a:srgbClr val="002060"/>
                </a:solidFill>
              </a:rPr>
              <a:t>blokovi</a:t>
            </a:r>
            <a:endParaRPr lang="bs-Latn-BA" dirty="0">
              <a:solidFill>
                <a:srgbClr val="002060"/>
              </a:solidFill>
            </a:endParaRPr>
          </a:p>
        </p:txBody>
      </p:sp>
      <p:sp>
        <p:nvSpPr>
          <p:cNvPr id="3" name="Content Placeholder 2"/>
          <p:cNvSpPr>
            <a:spLocks noGrp="1"/>
          </p:cNvSpPr>
          <p:nvPr>
            <p:ph idx="1"/>
          </p:nvPr>
        </p:nvSpPr>
        <p:spPr/>
        <p:txBody>
          <a:bodyPr/>
          <a:lstStyle/>
          <a:p>
            <a:r>
              <a:rPr lang="en-GB" b="1" dirty="0" err="1">
                <a:solidFill>
                  <a:srgbClr val="00B050"/>
                </a:solidFill>
              </a:rPr>
              <a:t>D</a:t>
            </a:r>
            <a:r>
              <a:rPr lang="en-GB" b="1" dirty="0" err="1" smtClean="0">
                <a:solidFill>
                  <a:srgbClr val="00B050"/>
                </a:solidFill>
              </a:rPr>
              <a:t>ijagnostički</a:t>
            </a:r>
            <a:r>
              <a:rPr lang="en-GB" dirty="0" smtClean="0">
                <a:solidFill>
                  <a:srgbClr val="002060"/>
                </a:solidFill>
              </a:rPr>
              <a:t>- </a:t>
            </a:r>
            <a:r>
              <a:rPr lang="en-GB" dirty="0" err="1" smtClean="0">
                <a:solidFill>
                  <a:srgbClr val="002060"/>
                </a:solidFill>
              </a:rPr>
              <a:t>samo</a:t>
            </a:r>
            <a:r>
              <a:rPr lang="en-GB" dirty="0" smtClean="0">
                <a:solidFill>
                  <a:srgbClr val="002060"/>
                </a:solidFill>
              </a:rPr>
              <a:t> </a:t>
            </a:r>
            <a:r>
              <a:rPr lang="en-GB" dirty="0" err="1" smtClean="0">
                <a:solidFill>
                  <a:srgbClr val="002060"/>
                </a:solidFill>
              </a:rPr>
              <a:t>lokalni</a:t>
            </a:r>
            <a:r>
              <a:rPr lang="en-GB" dirty="0" smtClean="0">
                <a:solidFill>
                  <a:srgbClr val="002060"/>
                </a:solidFill>
              </a:rPr>
              <a:t> </a:t>
            </a:r>
            <a:r>
              <a:rPr lang="en-GB" dirty="0" err="1" smtClean="0">
                <a:solidFill>
                  <a:srgbClr val="002060"/>
                </a:solidFill>
              </a:rPr>
              <a:t>anestetik</a:t>
            </a:r>
            <a:r>
              <a:rPr lang="en-GB" dirty="0" smtClean="0">
                <a:solidFill>
                  <a:srgbClr val="002060"/>
                </a:solidFill>
              </a:rPr>
              <a:t> da se </a:t>
            </a:r>
            <a:r>
              <a:rPr lang="en-GB" dirty="0" err="1" smtClean="0">
                <a:solidFill>
                  <a:srgbClr val="002060"/>
                </a:solidFill>
              </a:rPr>
              <a:t>potvrdi</a:t>
            </a:r>
            <a:r>
              <a:rPr lang="en-GB" dirty="0" smtClean="0">
                <a:solidFill>
                  <a:srgbClr val="002060"/>
                </a:solidFill>
              </a:rPr>
              <a:t> </a:t>
            </a:r>
            <a:r>
              <a:rPr lang="en-GB" dirty="0" err="1" smtClean="0">
                <a:solidFill>
                  <a:srgbClr val="002060"/>
                </a:solidFill>
              </a:rPr>
              <a:t>mehanizam</a:t>
            </a:r>
            <a:r>
              <a:rPr lang="en-GB" dirty="0" smtClean="0">
                <a:solidFill>
                  <a:srgbClr val="002060"/>
                </a:solidFill>
              </a:rPr>
              <a:t>, </a:t>
            </a:r>
            <a:r>
              <a:rPr lang="en-GB" dirty="0" err="1" smtClean="0">
                <a:solidFill>
                  <a:srgbClr val="002060"/>
                </a:solidFill>
              </a:rPr>
              <a:t>odnosno</a:t>
            </a:r>
            <a:r>
              <a:rPr lang="en-GB" dirty="0" smtClean="0">
                <a:solidFill>
                  <a:srgbClr val="002060"/>
                </a:solidFill>
              </a:rPr>
              <a:t> </a:t>
            </a:r>
            <a:r>
              <a:rPr lang="en-GB" dirty="0" err="1" smtClean="0">
                <a:solidFill>
                  <a:srgbClr val="002060"/>
                </a:solidFill>
              </a:rPr>
              <a:t>simulira</a:t>
            </a:r>
            <a:r>
              <a:rPr lang="en-GB" dirty="0" smtClean="0">
                <a:solidFill>
                  <a:srgbClr val="002060"/>
                </a:solidFill>
              </a:rPr>
              <a:t> </a:t>
            </a:r>
            <a:r>
              <a:rPr lang="en-GB" dirty="0" err="1" smtClean="0">
                <a:solidFill>
                  <a:srgbClr val="002060"/>
                </a:solidFill>
              </a:rPr>
              <a:t>efekat</a:t>
            </a:r>
            <a:r>
              <a:rPr lang="en-GB" dirty="0" smtClean="0">
                <a:solidFill>
                  <a:srgbClr val="002060"/>
                </a:solidFill>
              </a:rPr>
              <a:t> </a:t>
            </a:r>
            <a:r>
              <a:rPr lang="en-GB" dirty="0" err="1" smtClean="0">
                <a:solidFill>
                  <a:srgbClr val="002060"/>
                </a:solidFill>
              </a:rPr>
              <a:t>terapije</a:t>
            </a:r>
            <a:endParaRPr lang="en-GB" dirty="0" smtClean="0">
              <a:solidFill>
                <a:srgbClr val="002060"/>
              </a:solidFill>
            </a:endParaRPr>
          </a:p>
          <a:p>
            <a:r>
              <a:rPr lang="en-GB" b="1" dirty="0" err="1" smtClean="0">
                <a:solidFill>
                  <a:srgbClr val="FF0000"/>
                </a:solidFill>
              </a:rPr>
              <a:t>Terapijski</a:t>
            </a:r>
            <a:r>
              <a:rPr lang="en-GB" dirty="0" smtClean="0">
                <a:solidFill>
                  <a:srgbClr val="002060"/>
                </a:solidFill>
              </a:rPr>
              <a:t>- </a:t>
            </a:r>
            <a:r>
              <a:rPr lang="en-GB" dirty="0" err="1" smtClean="0">
                <a:solidFill>
                  <a:srgbClr val="002060"/>
                </a:solidFill>
              </a:rPr>
              <a:t>anestezira</a:t>
            </a:r>
            <a:r>
              <a:rPr lang="en-GB" dirty="0" smtClean="0">
                <a:solidFill>
                  <a:srgbClr val="002060"/>
                </a:solidFill>
              </a:rPr>
              <a:t> se put </a:t>
            </a:r>
            <a:r>
              <a:rPr lang="en-GB" dirty="0" err="1" smtClean="0">
                <a:solidFill>
                  <a:srgbClr val="002060"/>
                </a:solidFill>
              </a:rPr>
              <a:t>prenosa</a:t>
            </a:r>
            <a:r>
              <a:rPr lang="en-GB" dirty="0" smtClean="0">
                <a:solidFill>
                  <a:srgbClr val="002060"/>
                </a:solidFill>
              </a:rPr>
              <a:t> bola, </a:t>
            </a:r>
            <a:r>
              <a:rPr lang="en-GB" dirty="0" err="1" smtClean="0">
                <a:solidFill>
                  <a:srgbClr val="002060"/>
                </a:solidFill>
              </a:rPr>
              <a:t>privremeno</a:t>
            </a:r>
            <a:r>
              <a:rPr lang="en-GB" dirty="0" smtClean="0">
                <a:solidFill>
                  <a:srgbClr val="002060"/>
                </a:solidFill>
              </a:rPr>
              <a:t> (</a:t>
            </a:r>
            <a:r>
              <a:rPr lang="en-GB" dirty="0" err="1" smtClean="0">
                <a:solidFill>
                  <a:srgbClr val="002060"/>
                </a:solidFill>
              </a:rPr>
              <a:t>lokalni</a:t>
            </a:r>
            <a:r>
              <a:rPr lang="en-GB" dirty="0" smtClean="0">
                <a:solidFill>
                  <a:srgbClr val="002060"/>
                </a:solidFill>
              </a:rPr>
              <a:t> </a:t>
            </a:r>
            <a:r>
              <a:rPr lang="en-GB" dirty="0" err="1" smtClean="0">
                <a:solidFill>
                  <a:srgbClr val="002060"/>
                </a:solidFill>
              </a:rPr>
              <a:t>anestetik</a:t>
            </a:r>
            <a:r>
              <a:rPr lang="en-GB" dirty="0" smtClean="0">
                <a:solidFill>
                  <a:srgbClr val="002060"/>
                </a:solidFill>
              </a:rPr>
              <a:t>) </a:t>
            </a:r>
            <a:r>
              <a:rPr lang="en-GB" dirty="0" err="1" smtClean="0">
                <a:solidFill>
                  <a:srgbClr val="002060"/>
                </a:solidFill>
              </a:rPr>
              <a:t>ili</a:t>
            </a:r>
            <a:r>
              <a:rPr lang="en-GB" dirty="0" smtClean="0">
                <a:solidFill>
                  <a:srgbClr val="002060"/>
                </a:solidFill>
              </a:rPr>
              <a:t> </a:t>
            </a:r>
            <a:r>
              <a:rPr lang="en-GB" dirty="0" err="1" smtClean="0">
                <a:solidFill>
                  <a:srgbClr val="002060"/>
                </a:solidFill>
              </a:rPr>
              <a:t>trajno</a:t>
            </a:r>
            <a:r>
              <a:rPr lang="en-GB" dirty="0" smtClean="0">
                <a:solidFill>
                  <a:srgbClr val="002060"/>
                </a:solidFill>
              </a:rPr>
              <a:t> (</a:t>
            </a:r>
            <a:r>
              <a:rPr lang="en-GB" dirty="0" err="1" smtClean="0">
                <a:solidFill>
                  <a:srgbClr val="002060"/>
                </a:solidFill>
              </a:rPr>
              <a:t>litički</a:t>
            </a:r>
            <a:r>
              <a:rPr lang="en-GB" dirty="0" smtClean="0">
                <a:solidFill>
                  <a:srgbClr val="002060"/>
                </a:solidFill>
              </a:rPr>
              <a:t> </a:t>
            </a:r>
            <a:r>
              <a:rPr lang="en-GB" dirty="0" err="1" smtClean="0">
                <a:solidFill>
                  <a:srgbClr val="002060"/>
                </a:solidFill>
              </a:rPr>
              <a:t>agens</a:t>
            </a:r>
            <a:r>
              <a:rPr lang="en-GB" dirty="0" smtClean="0">
                <a:solidFill>
                  <a:srgbClr val="002060"/>
                </a:solidFill>
              </a:rPr>
              <a:t>, </a:t>
            </a:r>
            <a:r>
              <a:rPr lang="en-GB" dirty="0" err="1" smtClean="0">
                <a:solidFill>
                  <a:srgbClr val="002060"/>
                </a:solidFill>
              </a:rPr>
              <a:t>krio</a:t>
            </a:r>
            <a:r>
              <a:rPr lang="en-GB" dirty="0" smtClean="0">
                <a:solidFill>
                  <a:srgbClr val="002060"/>
                </a:solidFill>
              </a:rPr>
              <a:t>, </a:t>
            </a:r>
            <a:r>
              <a:rPr lang="en-GB" dirty="0" err="1" smtClean="0">
                <a:solidFill>
                  <a:srgbClr val="002060"/>
                </a:solidFill>
              </a:rPr>
              <a:t>radifrekventna</a:t>
            </a:r>
            <a:r>
              <a:rPr lang="en-GB" dirty="0">
                <a:solidFill>
                  <a:srgbClr val="002060"/>
                </a:solidFill>
              </a:rPr>
              <a:t> </a:t>
            </a:r>
            <a:r>
              <a:rPr lang="en-GB" dirty="0" err="1" smtClean="0">
                <a:solidFill>
                  <a:srgbClr val="002060"/>
                </a:solidFill>
              </a:rPr>
              <a:t>Th</a:t>
            </a:r>
            <a:r>
              <a:rPr lang="en-GB" dirty="0" smtClean="0">
                <a:solidFill>
                  <a:srgbClr val="002060"/>
                </a:solidFill>
              </a:rPr>
              <a:t>), </a:t>
            </a:r>
            <a:r>
              <a:rPr lang="en-GB" dirty="0" err="1" smtClean="0">
                <a:solidFill>
                  <a:srgbClr val="002060"/>
                </a:solidFill>
              </a:rPr>
              <a:t>ili</a:t>
            </a:r>
            <a:r>
              <a:rPr lang="en-GB" dirty="0" smtClean="0">
                <a:solidFill>
                  <a:srgbClr val="002060"/>
                </a:solidFill>
              </a:rPr>
              <a:t> se </a:t>
            </a:r>
            <a:r>
              <a:rPr lang="en-GB" dirty="0" err="1" smtClean="0">
                <a:solidFill>
                  <a:srgbClr val="002060"/>
                </a:solidFill>
              </a:rPr>
              <a:t>smanjuje</a:t>
            </a:r>
            <a:r>
              <a:rPr lang="en-GB" dirty="0" smtClean="0">
                <a:solidFill>
                  <a:srgbClr val="002060"/>
                </a:solidFill>
              </a:rPr>
              <a:t> </a:t>
            </a:r>
            <a:r>
              <a:rPr lang="en-GB" dirty="0" err="1" smtClean="0">
                <a:solidFill>
                  <a:srgbClr val="002060"/>
                </a:solidFill>
              </a:rPr>
              <a:t>inflamacija</a:t>
            </a:r>
            <a:r>
              <a:rPr lang="en-GB" dirty="0" smtClean="0">
                <a:solidFill>
                  <a:srgbClr val="002060"/>
                </a:solidFill>
              </a:rPr>
              <a:t> (</a:t>
            </a:r>
            <a:r>
              <a:rPr lang="en-GB" dirty="0" err="1" smtClean="0">
                <a:solidFill>
                  <a:srgbClr val="002060"/>
                </a:solidFill>
              </a:rPr>
              <a:t>kortikosteroidi</a:t>
            </a:r>
            <a:r>
              <a:rPr lang="en-GB" dirty="0" smtClean="0">
                <a:solidFill>
                  <a:srgbClr val="002060"/>
                </a:solidFill>
              </a:rPr>
              <a:t>)</a:t>
            </a:r>
            <a:endParaRPr lang="bs-Latn-BA" dirty="0">
              <a:solidFill>
                <a:srgbClr val="002060"/>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xmlns="" val="5182875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14</a:t>
            </a:fld>
            <a:endParaRPr lang="en-US"/>
          </a:p>
        </p:txBody>
      </p:sp>
      <p:sp>
        <p:nvSpPr>
          <p:cNvPr id="3" name="TextBox 2"/>
          <p:cNvSpPr txBox="1"/>
          <p:nvPr/>
        </p:nvSpPr>
        <p:spPr>
          <a:xfrm>
            <a:off x="1743328" y="609600"/>
            <a:ext cx="6135013" cy="584775"/>
          </a:xfrm>
          <a:prstGeom prst="rect">
            <a:avLst/>
          </a:prstGeom>
          <a:noFill/>
        </p:spPr>
        <p:txBody>
          <a:bodyPr wrap="none" rtlCol="0">
            <a:spAutoFit/>
          </a:bodyPr>
          <a:lstStyle/>
          <a:p>
            <a:r>
              <a:rPr lang="en-GB" sz="3200" b="1" dirty="0" err="1" smtClean="0"/>
              <a:t>Bol</a:t>
            </a:r>
            <a:r>
              <a:rPr lang="en-GB" sz="3200" b="1" dirty="0" smtClean="0"/>
              <a:t> u </a:t>
            </a:r>
            <a:r>
              <a:rPr lang="en-GB" sz="3200" b="1" dirty="0" err="1" smtClean="0"/>
              <a:t>vratnom</a:t>
            </a:r>
            <a:r>
              <a:rPr lang="en-GB" sz="3200" b="1" dirty="0" smtClean="0"/>
              <a:t> i </a:t>
            </a:r>
            <a:r>
              <a:rPr lang="en-GB" sz="3200" b="1" dirty="0" err="1" smtClean="0"/>
              <a:t>leđnom</a:t>
            </a:r>
            <a:r>
              <a:rPr lang="en-GB" sz="3200" b="1" dirty="0" smtClean="0"/>
              <a:t> </a:t>
            </a:r>
            <a:r>
              <a:rPr lang="en-GB" sz="3200" b="1" dirty="0" err="1" smtClean="0"/>
              <a:t>delu</a:t>
            </a:r>
            <a:r>
              <a:rPr lang="en-GB" sz="3200" b="1" dirty="0" smtClean="0"/>
              <a:t> </a:t>
            </a:r>
            <a:r>
              <a:rPr lang="en-GB" sz="3200" b="1" dirty="0" err="1" smtClean="0"/>
              <a:t>kičme</a:t>
            </a:r>
            <a:endParaRPr lang="en-GB" sz="3200" b="1" dirty="0"/>
          </a:p>
        </p:txBody>
      </p:sp>
      <p:pic>
        <p:nvPicPr>
          <p:cNvPr id="5" name="Picture 2" descr="Structure of Lumbar Spine&#10; Basic functional units of spine—&#10;motion segments—consist of two&#10;posterior zygapophyseal (facet..."/>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9152" t="22296"/>
          <a:stretch/>
        </p:blipFill>
        <p:spPr bwMode="auto">
          <a:xfrm>
            <a:off x="3429000" y="2514600"/>
            <a:ext cx="5520803" cy="3545236"/>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extBox 5"/>
          <p:cNvSpPr txBox="1"/>
          <p:nvPr/>
        </p:nvSpPr>
        <p:spPr>
          <a:xfrm>
            <a:off x="105508" y="2133600"/>
            <a:ext cx="3275640" cy="3785652"/>
          </a:xfrm>
          <a:prstGeom prst="rect">
            <a:avLst/>
          </a:prstGeom>
          <a:noFill/>
        </p:spPr>
        <p:txBody>
          <a:bodyPr wrap="none" rtlCol="0">
            <a:spAutoFit/>
          </a:bodyPr>
          <a:lstStyle/>
          <a:p>
            <a:r>
              <a:rPr lang="en-GB" sz="2400" dirty="0" err="1" smtClean="0"/>
              <a:t>Uzroci</a:t>
            </a:r>
            <a:r>
              <a:rPr lang="en-GB" sz="2400" dirty="0" smtClean="0"/>
              <a:t> </a:t>
            </a:r>
            <a:r>
              <a:rPr lang="en-GB" sz="2400" dirty="0" err="1" smtClean="0"/>
              <a:t>spinalnog</a:t>
            </a:r>
            <a:r>
              <a:rPr lang="en-GB" sz="2400" dirty="0" smtClean="0"/>
              <a:t> bola </a:t>
            </a:r>
            <a:r>
              <a:rPr lang="en-GB" sz="2400" dirty="0" err="1" smtClean="0"/>
              <a:t>su</a:t>
            </a:r>
            <a:r>
              <a:rPr lang="en-GB" sz="2400" dirty="0" smtClean="0"/>
              <a:t> </a:t>
            </a:r>
          </a:p>
          <a:p>
            <a:r>
              <a:rPr lang="en-GB" sz="2400" dirty="0" err="1"/>
              <a:t>d</a:t>
            </a:r>
            <a:r>
              <a:rPr lang="en-GB" sz="2400" dirty="0" err="1" smtClean="0"/>
              <a:t>obro</a:t>
            </a:r>
            <a:r>
              <a:rPr lang="en-GB" sz="2400" dirty="0" smtClean="0"/>
              <a:t> </a:t>
            </a:r>
            <a:r>
              <a:rPr lang="en-GB" sz="2400" dirty="0" err="1" smtClean="0"/>
              <a:t>poznati</a:t>
            </a:r>
            <a:r>
              <a:rPr lang="en-GB" sz="2400" dirty="0" smtClean="0"/>
              <a:t>:</a:t>
            </a:r>
          </a:p>
          <a:p>
            <a:pPr marL="285750" indent="-285750">
              <a:buFont typeface="Wingdings" pitchFamily="2" charset="2"/>
              <a:buChar char="Ø"/>
            </a:pPr>
            <a:r>
              <a:rPr lang="en-GB" sz="2400" b="1" dirty="0" err="1" smtClean="0"/>
              <a:t>Fasetni</a:t>
            </a:r>
            <a:r>
              <a:rPr lang="en-GB" sz="2400" b="1" dirty="0" smtClean="0"/>
              <a:t> </a:t>
            </a:r>
            <a:r>
              <a:rPr lang="en-GB" sz="2400" b="1" dirty="0" err="1" smtClean="0"/>
              <a:t>zglob</a:t>
            </a:r>
            <a:endParaRPr lang="en-GB" sz="2400" b="1" dirty="0" smtClean="0"/>
          </a:p>
          <a:p>
            <a:pPr marL="285750" indent="-285750">
              <a:buFont typeface="Wingdings" pitchFamily="2" charset="2"/>
              <a:buChar char="Ø"/>
            </a:pPr>
            <a:r>
              <a:rPr lang="en-GB" sz="2400" b="1" dirty="0" err="1" smtClean="0"/>
              <a:t>Inervertebralni</a:t>
            </a:r>
            <a:r>
              <a:rPr lang="en-GB" sz="2400" b="1" dirty="0" smtClean="0"/>
              <a:t> disk</a:t>
            </a:r>
          </a:p>
          <a:p>
            <a:pPr marL="285750" indent="-285750">
              <a:buFont typeface="Wingdings" pitchFamily="2" charset="2"/>
              <a:buChar char="Ø"/>
            </a:pPr>
            <a:r>
              <a:rPr lang="en-GB" sz="2400" b="1" dirty="0" err="1" smtClean="0"/>
              <a:t>Sakroilijačni</a:t>
            </a:r>
            <a:r>
              <a:rPr lang="en-GB" sz="2400" b="1" dirty="0" smtClean="0"/>
              <a:t> </a:t>
            </a:r>
            <a:r>
              <a:rPr lang="en-GB" sz="2400" b="1" dirty="0" err="1" smtClean="0"/>
              <a:t>zglob</a:t>
            </a:r>
            <a:endParaRPr lang="en-GB" sz="2400" b="1" dirty="0" smtClean="0"/>
          </a:p>
          <a:p>
            <a:pPr marL="285750" indent="-285750">
              <a:buFont typeface="Wingdings" pitchFamily="2" charset="2"/>
              <a:buChar char="Ø"/>
            </a:pPr>
            <a:r>
              <a:rPr lang="en-GB" sz="2400" b="1" dirty="0" err="1" smtClean="0"/>
              <a:t>Inflamacija</a:t>
            </a:r>
            <a:r>
              <a:rPr lang="en-GB" sz="2400" b="1" dirty="0" smtClean="0"/>
              <a:t> </a:t>
            </a:r>
            <a:r>
              <a:rPr lang="en-GB" sz="2400" dirty="0" err="1" smtClean="0"/>
              <a:t>nerava</a:t>
            </a:r>
            <a:r>
              <a:rPr lang="en-GB" sz="2400" dirty="0" smtClean="0"/>
              <a:t> </a:t>
            </a:r>
          </a:p>
          <a:p>
            <a:r>
              <a:rPr lang="en-GB" sz="2400" dirty="0"/>
              <a:t> </a:t>
            </a:r>
            <a:r>
              <a:rPr lang="en-GB" sz="2400" dirty="0" smtClean="0"/>
              <a:t>  (</a:t>
            </a:r>
            <a:r>
              <a:rPr lang="en-GB" sz="2400" dirty="0" err="1" smtClean="0"/>
              <a:t>radikularni</a:t>
            </a:r>
            <a:r>
              <a:rPr lang="en-GB" sz="2400" dirty="0" smtClean="0"/>
              <a:t> </a:t>
            </a:r>
            <a:r>
              <a:rPr lang="en-GB" sz="2400" dirty="0" err="1" smtClean="0"/>
              <a:t>bol</a:t>
            </a:r>
            <a:r>
              <a:rPr lang="en-GB" sz="2400" dirty="0" smtClean="0"/>
              <a:t>)</a:t>
            </a:r>
          </a:p>
          <a:p>
            <a:pPr marL="285750" indent="-285750">
              <a:buFont typeface="Arial" pitchFamily="34" charset="0"/>
              <a:buChar char="•"/>
            </a:pPr>
            <a:r>
              <a:rPr lang="en-GB" sz="2400" dirty="0" err="1" smtClean="0"/>
              <a:t>Postoje</a:t>
            </a:r>
            <a:r>
              <a:rPr lang="en-GB" sz="2400" dirty="0" smtClean="0"/>
              <a:t> </a:t>
            </a:r>
            <a:r>
              <a:rPr lang="en-GB" sz="2400" dirty="0" err="1" smtClean="0"/>
              <a:t>definisani</a:t>
            </a:r>
            <a:endParaRPr lang="en-GB" sz="2400" dirty="0" smtClean="0"/>
          </a:p>
          <a:p>
            <a:r>
              <a:rPr lang="en-GB" sz="2400" dirty="0"/>
              <a:t> </a:t>
            </a:r>
            <a:r>
              <a:rPr lang="en-GB" sz="2400" dirty="0" smtClean="0"/>
              <a:t>   </a:t>
            </a:r>
            <a:r>
              <a:rPr lang="en-GB" sz="2400" dirty="0" err="1" smtClean="0"/>
              <a:t>protokoli</a:t>
            </a:r>
            <a:r>
              <a:rPr lang="en-GB" sz="2400" dirty="0" smtClean="0"/>
              <a:t> </a:t>
            </a:r>
            <a:r>
              <a:rPr lang="en-GB" sz="2400" dirty="0" err="1" smtClean="0"/>
              <a:t>postupanja</a:t>
            </a:r>
            <a:endParaRPr lang="en-GB" sz="2400" dirty="0" smtClean="0"/>
          </a:p>
          <a:p>
            <a:r>
              <a:rPr lang="en-GB" sz="2400" dirty="0" smtClean="0"/>
              <a:t>    </a:t>
            </a:r>
            <a:r>
              <a:rPr lang="en-GB" sz="2400" dirty="0" err="1" smtClean="0"/>
              <a:t>zavisno</a:t>
            </a:r>
            <a:r>
              <a:rPr lang="en-GB" sz="2400" dirty="0" smtClean="0"/>
              <a:t> od </a:t>
            </a:r>
            <a:r>
              <a:rPr lang="en-GB" sz="2400" dirty="0" err="1" smtClean="0"/>
              <a:t>uzroka</a:t>
            </a:r>
            <a:r>
              <a:rPr lang="en-GB" sz="2400" dirty="0" smtClean="0"/>
              <a:t> bola</a:t>
            </a:r>
            <a:endParaRPr lang="en-GB" sz="2400" dirty="0"/>
          </a:p>
        </p:txBody>
      </p:sp>
      <p:sp>
        <p:nvSpPr>
          <p:cNvPr id="7" name="TextBox 6"/>
          <p:cNvSpPr txBox="1"/>
          <p:nvPr/>
        </p:nvSpPr>
        <p:spPr>
          <a:xfrm>
            <a:off x="304800" y="1295400"/>
            <a:ext cx="8068299" cy="707886"/>
          </a:xfrm>
          <a:prstGeom prst="rect">
            <a:avLst/>
          </a:prstGeom>
          <a:noFill/>
        </p:spPr>
        <p:txBody>
          <a:bodyPr wrap="none" rtlCol="0">
            <a:spAutoFit/>
          </a:bodyPr>
          <a:lstStyle/>
          <a:p>
            <a:r>
              <a:rPr lang="en-GB" sz="2000" i="1" dirty="0" err="1" smtClean="0"/>
              <a:t>Kod</a:t>
            </a:r>
            <a:r>
              <a:rPr lang="en-GB" sz="2000" i="1" dirty="0" smtClean="0"/>
              <a:t> </a:t>
            </a:r>
            <a:r>
              <a:rPr lang="en-GB" sz="2000" i="1" dirty="0" err="1" smtClean="0"/>
              <a:t>svih</a:t>
            </a:r>
            <a:r>
              <a:rPr lang="en-GB" sz="2000" i="1" dirty="0" smtClean="0"/>
              <a:t> </a:t>
            </a:r>
            <a:r>
              <a:rPr lang="en-GB" sz="2000" i="1" dirty="0" err="1" smtClean="0"/>
              <a:t>ljudi</a:t>
            </a:r>
            <a:r>
              <a:rPr lang="en-GB" sz="2000" i="1" dirty="0" smtClean="0"/>
              <a:t> </a:t>
            </a:r>
            <a:r>
              <a:rPr lang="en-GB" sz="2000" i="1" dirty="0" err="1" smtClean="0"/>
              <a:t>tokom</a:t>
            </a:r>
            <a:r>
              <a:rPr lang="en-GB" sz="2000" i="1" dirty="0" smtClean="0"/>
              <a:t> </a:t>
            </a:r>
            <a:r>
              <a:rPr lang="en-GB" sz="2000" i="1" dirty="0" err="1" smtClean="0"/>
              <a:t>vremena</a:t>
            </a:r>
            <a:r>
              <a:rPr lang="en-GB" sz="2000" i="1" dirty="0" smtClean="0"/>
              <a:t> </a:t>
            </a:r>
            <a:r>
              <a:rPr lang="en-GB" sz="2000" i="1" dirty="0" err="1" smtClean="0"/>
              <a:t>dolazi</a:t>
            </a:r>
            <a:r>
              <a:rPr lang="en-GB" sz="2000" i="1" dirty="0" smtClean="0"/>
              <a:t> do </a:t>
            </a:r>
            <a:r>
              <a:rPr lang="en-GB" sz="2000" i="1" dirty="0" err="1" smtClean="0"/>
              <a:t>degenerativnih</a:t>
            </a:r>
            <a:r>
              <a:rPr lang="en-GB" sz="2000" i="1" dirty="0" smtClean="0"/>
              <a:t> </a:t>
            </a:r>
            <a:r>
              <a:rPr lang="en-GB" sz="2000" i="1" dirty="0" err="1" smtClean="0"/>
              <a:t>oštećenja</a:t>
            </a:r>
            <a:r>
              <a:rPr lang="en-GB" sz="2000" i="1" dirty="0" smtClean="0"/>
              <a:t> </a:t>
            </a:r>
            <a:r>
              <a:rPr lang="en-GB" sz="2000" i="1" dirty="0" err="1" smtClean="0"/>
              <a:t>pokretnih</a:t>
            </a:r>
            <a:r>
              <a:rPr lang="en-GB" sz="2000" i="1" dirty="0" smtClean="0"/>
              <a:t> </a:t>
            </a:r>
          </a:p>
          <a:p>
            <a:r>
              <a:rPr lang="en-GB" sz="2000" i="1" dirty="0" err="1"/>
              <a:t>s</a:t>
            </a:r>
            <a:r>
              <a:rPr lang="en-GB" sz="2000" i="1" dirty="0" err="1" smtClean="0"/>
              <a:t>egmenata</a:t>
            </a:r>
            <a:r>
              <a:rPr lang="en-GB" sz="2000" i="1" dirty="0" smtClean="0"/>
              <a:t> </a:t>
            </a:r>
            <a:r>
              <a:rPr lang="en-GB" sz="2000" i="1" dirty="0" err="1" smtClean="0"/>
              <a:t>kičmenog</a:t>
            </a:r>
            <a:r>
              <a:rPr lang="en-GB" sz="2000" i="1" dirty="0" smtClean="0"/>
              <a:t> </a:t>
            </a:r>
            <a:r>
              <a:rPr lang="en-GB" sz="2000" i="1" dirty="0" err="1" smtClean="0"/>
              <a:t>stuba</a:t>
            </a:r>
            <a:endParaRPr lang="en-GB" sz="2000" i="1" dirty="0"/>
          </a:p>
        </p:txBody>
      </p:sp>
    </p:spTree>
    <p:extLst>
      <p:ext uri="{BB962C8B-B14F-4D97-AF65-F5344CB8AC3E}">
        <p14:creationId xmlns:p14="http://schemas.microsoft.com/office/powerpoint/2010/main" xmlns="" val="39445635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15</a:t>
            </a:fld>
            <a:endParaRPr lang="en-US"/>
          </a:p>
        </p:txBody>
      </p:sp>
      <p:sp>
        <p:nvSpPr>
          <p:cNvPr id="3" name="TextBox 2"/>
          <p:cNvSpPr txBox="1"/>
          <p:nvPr/>
        </p:nvSpPr>
        <p:spPr>
          <a:xfrm>
            <a:off x="457199" y="1568915"/>
            <a:ext cx="4965270" cy="1938992"/>
          </a:xfrm>
          <a:prstGeom prst="rect">
            <a:avLst/>
          </a:prstGeom>
          <a:noFill/>
        </p:spPr>
        <p:txBody>
          <a:bodyPr wrap="none" rtlCol="0">
            <a:spAutoFit/>
          </a:bodyPr>
          <a:lstStyle/>
          <a:p>
            <a:r>
              <a:rPr lang="en-GB" sz="2000" dirty="0" smtClean="0"/>
              <a:t>-</a:t>
            </a:r>
            <a:r>
              <a:rPr lang="en-GB" sz="2000" dirty="0" err="1" smtClean="0"/>
              <a:t>uzrok</a:t>
            </a:r>
            <a:r>
              <a:rPr lang="en-GB" sz="2000" dirty="0" smtClean="0"/>
              <a:t> bola u 40% </a:t>
            </a:r>
            <a:r>
              <a:rPr lang="en-GB" sz="2000" dirty="0" err="1" smtClean="0"/>
              <a:t>slučajeva</a:t>
            </a:r>
            <a:r>
              <a:rPr lang="vi-VN" sz="2000" dirty="0"/>
              <a:t/>
            </a:r>
            <a:br>
              <a:rPr lang="vi-VN" sz="2000" dirty="0"/>
            </a:br>
            <a:r>
              <a:rPr lang="en-GB" sz="2000" dirty="0" smtClean="0"/>
              <a:t>-</a:t>
            </a:r>
            <a:r>
              <a:rPr lang="vi-VN" sz="2000" dirty="0" smtClean="0">
                <a:latin typeface="Calibri" pitchFamily="34" charset="0"/>
                <a:cs typeface="Calibri" pitchFamily="34" charset="0"/>
              </a:rPr>
              <a:t>Stalni </a:t>
            </a:r>
            <a:r>
              <a:rPr lang="vi-VN" sz="2000" dirty="0">
                <a:latin typeface="Calibri" pitchFamily="34" charset="0"/>
                <a:cs typeface="Calibri" pitchFamily="34" charset="0"/>
              </a:rPr>
              <a:t>bolovi pogoršani </a:t>
            </a:r>
            <a:r>
              <a:rPr lang="vi-VN" sz="2000" dirty="0" smtClean="0">
                <a:latin typeface="Calibri" pitchFamily="34" charset="0"/>
                <a:cs typeface="Calibri" pitchFamily="34" charset="0"/>
              </a:rPr>
              <a:t>rotacijom</a:t>
            </a:r>
            <a:r>
              <a:rPr lang="en-GB" sz="2000" dirty="0">
                <a:latin typeface="Calibri" pitchFamily="34" charset="0"/>
                <a:cs typeface="Calibri" pitchFamily="34" charset="0"/>
              </a:rPr>
              <a:t> </a:t>
            </a:r>
            <a:r>
              <a:rPr lang="en-GB" sz="2000" dirty="0" smtClean="0">
                <a:latin typeface="Calibri" pitchFamily="34" charset="0"/>
                <a:cs typeface="Calibri" pitchFamily="34" charset="0"/>
              </a:rPr>
              <a:t>i </a:t>
            </a:r>
            <a:r>
              <a:rPr lang="en-GB" sz="2000" dirty="0" err="1" smtClean="0">
                <a:latin typeface="Calibri" pitchFamily="34" charset="0"/>
                <a:cs typeface="Calibri" pitchFamily="34" charset="0"/>
              </a:rPr>
              <a:t>istezanjem</a:t>
            </a:r>
            <a:endParaRPr lang="en-GB" sz="2000" dirty="0" smtClean="0">
              <a:latin typeface="Calibri" pitchFamily="34" charset="0"/>
              <a:cs typeface="Calibri" pitchFamily="34" charset="0"/>
            </a:endParaRPr>
          </a:p>
          <a:p>
            <a:r>
              <a:rPr lang="en-GB" sz="2000" dirty="0" smtClean="0">
                <a:latin typeface="Calibri" pitchFamily="34" charset="0"/>
                <a:cs typeface="Calibri" pitchFamily="34" charset="0"/>
              </a:rPr>
              <a:t>-</a:t>
            </a:r>
            <a:r>
              <a:rPr lang="vi-VN" sz="2000" dirty="0" smtClean="0">
                <a:latin typeface="Calibri" pitchFamily="34" charset="0"/>
                <a:cs typeface="Calibri" pitchFamily="34" charset="0"/>
              </a:rPr>
              <a:t> </a:t>
            </a:r>
            <a:r>
              <a:rPr lang="en-GB" sz="2000" dirty="0" err="1" smtClean="0">
                <a:latin typeface="Calibri" pitchFamily="34" charset="0"/>
                <a:cs typeface="Calibri" pitchFamily="34" charset="0"/>
              </a:rPr>
              <a:t>Bol</a:t>
            </a:r>
            <a:r>
              <a:rPr lang="en-GB" sz="2000" dirty="0" smtClean="0">
                <a:latin typeface="Calibri" pitchFamily="34" charset="0"/>
                <a:cs typeface="Calibri" pitchFamily="34" charset="0"/>
              </a:rPr>
              <a:t> z</a:t>
            </a:r>
            <a:r>
              <a:rPr lang="vi-VN" sz="2000" dirty="0" smtClean="0">
                <a:latin typeface="Calibri" pitchFamily="34" charset="0"/>
                <a:cs typeface="Calibri" pitchFamily="34" charset="0"/>
              </a:rPr>
              <a:t>rač</a:t>
            </a:r>
            <a:r>
              <a:rPr lang="en-GB" sz="2000" dirty="0" smtClean="0">
                <a:latin typeface="Calibri" pitchFamily="34" charset="0"/>
                <a:cs typeface="Calibri" pitchFamily="34" charset="0"/>
              </a:rPr>
              <a:t>i</a:t>
            </a:r>
            <a:r>
              <a:rPr lang="vi-VN" sz="2000" dirty="0" smtClean="0">
                <a:latin typeface="Calibri" pitchFamily="34" charset="0"/>
                <a:cs typeface="Calibri" pitchFamily="34" charset="0"/>
              </a:rPr>
              <a:t> u nogu ili glutealni deo, </a:t>
            </a:r>
            <a:endParaRPr lang="en-GB" sz="2000" dirty="0" smtClean="0">
              <a:latin typeface="Calibri" pitchFamily="34" charset="0"/>
              <a:cs typeface="Calibri" pitchFamily="34" charset="0"/>
            </a:endParaRPr>
          </a:p>
          <a:p>
            <a:r>
              <a:rPr lang="en-GB" sz="2000" dirty="0">
                <a:latin typeface="Calibri" pitchFamily="34" charset="0"/>
                <a:cs typeface="Calibri" pitchFamily="34" charset="0"/>
              </a:rPr>
              <a:t> </a:t>
            </a:r>
            <a:r>
              <a:rPr lang="en-GB" sz="2000" dirty="0" smtClean="0">
                <a:latin typeface="Calibri" pitchFamily="34" charset="0"/>
                <a:cs typeface="Calibri" pitchFamily="34" charset="0"/>
              </a:rPr>
              <a:t> </a:t>
            </a:r>
            <a:r>
              <a:rPr lang="vi-VN" sz="2000" dirty="0" smtClean="0">
                <a:latin typeface="Calibri" pitchFamily="34" charset="0"/>
                <a:cs typeface="Calibri" pitchFamily="34" charset="0"/>
              </a:rPr>
              <a:t>ne-dermatomsk</a:t>
            </a:r>
            <a:r>
              <a:rPr lang="en-GB" sz="2000" dirty="0" smtClean="0">
                <a:latin typeface="Calibri" pitchFamily="34" charset="0"/>
                <a:cs typeface="Calibri" pitchFamily="34" charset="0"/>
              </a:rPr>
              <a:t>a</a:t>
            </a:r>
            <a:r>
              <a:rPr lang="vi-VN" sz="2000" dirty="0" smtClean="0">
                <a:latin typeface="Calibri" pitchFamily="34" charset="0"/>
                <a:cs typeface="Calibri" pitchFamily="34" charset="0"/>
              </a:rPr>
              <a:t> distribucija</a:t>
            </a:r>
            <a:endParaRPr lang="en-GB" sz="2000" dirty="0" smtClean="0">
              <a:latin typeface="Calibri" pitchFamily="34" charset="0"/>
              <a:cs typeface="Calibri" pitchFamily="34" charset="0"/>
            </a:endParaRPr>
          </a:p>
          <a:p>
            <a:r>
              <a:rPr lang="en-GB" sz="2000" dirty="0" smtClean="0">
                <a:latin typeface="Calibri" pitchFamily="34" charset="0"/>
                <a:cs typeface="Calibri" pitchFamily="34" charset="0"/>
              </a:rPr>
              <a:t>-</a:t>
            </a:r>
            <a:r>
              <a:rPr lang="en-GB" sz="2000" dirty="0" err="1" smtClean="0">
                <a:latin typeface="Calibri" pitchFamily="34" charset="0"/>
                <a:cs typeface="Calibri" pitchFamily="34" charset="0"/>
              </a:rPr>
              <a:t>Osteljivost</a:t>
            </a:r>
            <a:r>
              <a:rPr lang="en-GB" sz="2000" dirty="0" smtClean="0">
                <a:latin typeface="Calibri" pitchFamily="34" charset="0"/>
                <a:cs typeface="Calibri" pitchFamily="34" charset="0"/>
              </a:rPr>
              <a:t> u </a:t>
            </a:r>
            <a:r>
              <a:rPr lang="en-GB" sz="2000" dirty="0" err="1" smtClean="0">
                <a:latin typeface="Calibri" pitchFamily="34" charset="0"/>
                <a:cs typeface="Calibri" pitchFamily="34" charset="0"/>
              </a:rPr>
              <a:t>predelu</a:t>
            </a:r>
            <a:r>
              <a:rPr lang="en-GB" sz="2000" dirty="0" smtClean="0">
                <a:latin typeface="Calibri" pitchFamily="34" charset="0"/>
                <a:cs typeface="Calibri" pitchFamily="34" charset="0"/>
              </a:rPr>
              <a:t> </a:t>
            </a:r>
            <a:r>
              <a:rPr lang="en-GB" sz="2000" dirty="0" err="1" smtClean="0">
                <a:latin typeface="Calibri" pitchFamily="34" charset="0"/>
                <a:cs typeface="Calibri" pitchFamily="34" charset="0"/>
              </a:rPr>
              <a:t>zglobova</a:t>
            </a:r>
            <a:r>
              <a:rPr lang="vi-VN" sz="2000" dirty="0" smtClean="0">
                <a:latin typeface="Calibri" pitchFamily="34" charset="0"/>
                <a:cs typeface="Calibri" pitchFamily="34" charset="0"/>
              </a:rPr>
              <a:t> </a:t>
            </a:r>
            <a:r>
              <a:rPr lang="en-GB" sz="2000" dirty="0" smtClean="0">
                <a:latin typeface="Calibri" pitchFamily="34" charset="0"/>
                <a:cs typeface="Calibri" pitchFamily="34" charset="0"/>
              </a:rPr>
              <a:t>,</a:t>
            </a:r>
          </a:p>
          <a:p>
            <a:r>
              <a:rPr lang="vi-VN" sz="2000" dirty="0" smtClean="0">
                <a:latin typeface="Calibri" pitchFamily="34" charset="0"/>
                <a:cs typeface="Calibri" pitchFamily="34" charset="0"/>
              </a:rPr>
              <a:t>Paravertebralni</a:t>
            </a:r>
            <a:r>
              <a:rPr lang="en-GB" sz="2000" dirty="0" smtClean="0">
                <a:latin typeface="Calibri" pitchFamily="34" charset="0"/>
                <a:cs typeface="Calibri" pitchFamily="34" charset="0"/>
              </a:rPr>
              <a:t> </a:t>
            </a:r>
            <a:r>
              <a:rPr lang="vi-VN" sz="2000" dirty="0" smtClean="0">
                <a:latin typeface="Calibri" pitchFamily="34" charset="0"/>
                <a:cs typeface="Calibri" pitchFamily="34" charset="0"/>
              </a:rPr>
              <a:t>grč </a:t>
            </a:r>
            <a:r>
              <a:rPr lang="vi-VN" sz="2000" dirty="0">
                <a:latin typeface="Calibri" pitchFamily="34" charset="0"/>
                <a:cs typeface="Calibri" pitchFamily="34" charset="0"/>
              </a:rPr>
              <a:t>mišića</a:t>
            </a:r>
            <a:endParaRPr lang="en-GB" sz="2000" dirty="0">
              <a:latin typeface="Calibri" pitchFamily="34" charset="0"/>
              <a:cs typeface="Calibri" pitchFamily="34"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477000" y="1456257"/>
            <a:ext cx="1851378" cy="1704326"/>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5" name="TextBox 4"/>
          <p:cNvSpPr txBox="1"/>
          <p:nvPr/>
        </p:nvSpPr>
        <p:spPr>
          <a:xfrm>
            <a:off x="2677487" y="640287"/>
            <a:ext cx="2887522" cy="584775"/>
          </a:xfrm>
          <a:prstGeom prst="rect">
            <a:avLst/>
          </a:prstGeom>
          <a:noFill/>
        </p:spPr>
        <p:txBody>
          <a:bodyPr wrap="none" rtlCol="0">
            <a:spAutoFit/>
          </a:bodyPr>
          <a:lstStyle/>
          <a:p>
            <a:r>
              <a:rPr lang="en-GB" sz="3200" b="1" dirty="0" err="1" smtClean="0"/>
              <a:t>Fasetni</a:t>
            </a:r>
            <a:r>
              <a:rPr lang="en-GB" sz="3200" b="1" dirty="0" smtClean="0"/>
              <a:t> </a:t>
            </a:r>
            <a:r>
              <a:rPr lang="en-GB" sz="3200" b="1" dirty="0" err="1" smtClean="0"/>
              <a:t>sindrom</a:t>
            </a:r>
            <a:endParaRPr lang="en-GB" sz="3200" b="1" dirty="0"/>
          </a:p>
        </p:txBody>
      </p:sp>
      <p:pic>
        <p:nvPicPr>
          <p:cNvPr id="9" name="Picture 1" descr="image001"/>
          <p:cNvPicPr>
            <a:picLocks noChangeAspect="1" noChangeArrowheads="1"/>
          </p:cNvPicPr>
          <p:nvPr/>
        </p:nvPicPr>
        <p:blipFill rotWithShape="1">
          <a:blip r:embed="rId3">
            <a:extLst>
              <a:ext uri="{28A0092B-C50C-407E-A947-70E740481C1C}">
                <a14:useLocalDpi xmlns:a14="http://schemas.microsoft.com/office/drawing/2010/main" xmlns="" val="0"/>
              </a:ext>
            </a:extLst>
          </a:blip>
          <a:srcRect t="16003" b="24496"/>
          <a:stretch/>
        </p:blipFill>
        <p:spPr bwMode="auto">
          <a:xfrm>
            <a:off x="3290874" y="3703113"/>
            <a:ext cx="5858988" cy="3154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629193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16</a:t>
            </a:fld>
            <a:endParaRPr lang="en-US"/>
          </a:p>
        </p:txBody>
      </p:sp>
      <p:pic>
        <p:nvPicPr>
          <p:cNvPr id="3" name="Picture 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715000" y="2971800"/>
            <a:ext cx="3423138" cy="38568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Box 3"/>
          <p:cNvSpPr txBox="1"/>
          <p:nvPr/>
        </p:nvSpPr>
        <p:spPr>
          <a:xfrm>
            <a:off x="1143000" y="838200"/>
            <a:ext cx="6644511" cy="584775"/>
          </a:xfrm>
          <a:prstGeom prst="rect">
            <a:avLst/>
          </a:prstGeom>
          <a:noFill/>
        </p:spPr>
        <p:txBody>
          <a:bodyPr wrap="none" rtlCol="0">
            <a:spAutoFit/>
          </a:bodyPr>
          <a:lstStyle/>
          <a:p>
            <a:r>
              <a:rPr lang="en-GB" sz="3200" b="1" dirty="0" err="1" smtClean="0"/>
              <a:t>Radiofrekventna</a:t>
            </a:r>
            <a:r>
              <a:rPr lang="en-GB" sz="3200" b="1" dirty="0" smtClean="0"/>
              <a:t> </a:t>
            </a:r>
            <a:r>
              <a:rPr lang="en-GB" sz="3200" b="1" dirty="0" err="1" smtClean="0"/>
              <a:t>ablacija</a:t>
            </a:r>
            <a:r>
              <a:rPr lang="en-GB" sz="3200" b="1" dirty="0" smtClean="0"/>
              <a:t> </a:t>
            </a:r>
            <a:r>
              <a:rPr lang="en-GB" sz="3200" b="1" dirty="0" err="1" smtClean="0"/>
              <a:t>nerava</a:t>
            </a:r>
            <a:r>
              <a:rPr lang="en-GB" sz="3200" b="1" dirty="0" smtClean="0"/>
              <a:t> (RFA)</a:t>
            </a:r>
            <a:endParaRPr lang="en-GB" sz="3200" b="1" dirty="0"/>
          </a:p>
        </p:txBody>
      </p:sp>
      <p:sp>
        <p:nvSpPr>
          <p:cNvPr id="5" name="TextBox 4"/>
          <p:cNvSpPr txBox="1"/>
          <p:nvPr/>
        </p:nvSpPr>
        <p:spPr>
          <a:xfrm>
            <a:off x="533400" y="2133600"/>
            <a:ext cx="4998933" cy="4308872"/>
          </a:xfrm>
          <a:prstGeom prst="rect">
            <a:avLst/>
          </a:prstGeom>
          <a:noFill/>
        </p:spPr>
        <p:txBody>
          <a:bodyPr wrap="none" rtlCol="0">
            <a:spAutoFit/>
          </a:bodyPr>
          <a:lstStyle/>
          <a:p>
            <a:pPr marL="285750" indent="-285750">
              <a:buFont typeface="Arial" pitchFamily="34" charset="0"/>
              <a:buChar char="•"/>
            </a:pPr>
            <a:r>
              <a:rPr lang="en-GB" sz="2000" dirty="0" err="1" smtClean="0"/>
              <a:t>Primenom</a:t>
            </a:r>
            <a:r>
              <a:rPr lang="en-GB" sz="2000" dirty="0" smtClean="0"/>
              <a:t> </a:t>
            </a:r>
            <a:r>
              <a:rPr lang="en-GB" sz="2000" dirty="0" err="1" smtClean="0"/>
              <a:t>električnih</a:t>
            </a:r>
            <a:r>
              <a:rPr lang="en-GB" sz="2000" dirty="0" smtClean="0"/>
              <a:t> </a:t>
            </a:r>
            <a:r>
              <a:rPr lang="en-GB" sz="2000" dirty="0" err="1" smtClean="0"/>
              <a:t>impulsa</a:t>
            </a:r>
            <a:r>
              <a:rPr lang="en-GB" sz="2000" dirty="0" smtClean="0"/>
              <a:t> </a:t>
            </a:r>
          </a:p>
          <a:p>
            <a:r>
              <a:rPr lang="en-GB" sz="2000" dirty="0" err="1" smtClean="0"/>
              <a:t>Polutrajno</a:t>
            </a:r>
            <a:r>
              <a:rPr lang="en-GB" sz="2000" dirty="0" smtClean="0"/>
              <a:t> se </a:t>
            </a:r>
            <a:r>
              <a:rPr lang="en-GB" sz="2000" dirty="0" err="1" smtClean="0"/>
              <a:t>prekida</a:t>
            </a:r>
            <a:r>
              <a:rPr lang="en-GB" sz="2000" dirty="0" smtClean="0"/>
              <a:t> </a:t>
            </a:r>
            <a:r>
              <a:rPr lang="en-GB" sz="2000" dirty="0" err="1" smtClean="0"/>
              <a:t>kondukcija</a:t>
            </a:r>
            <a:endParaRPr lang="en-GB" sz="2000" dirty="0"/>
          </a:p>
          <a:p>
            <a:r>
              <a:rPr lang="en-GB" sz="2000" dirty="0" smtClean="0"/>
              <a:t> </a:t>
            </a:r>
            <a:r>
              <a:rPr lang="en-GB" sz="2000" dirty="0" err="1" smtClean="0"/>
              <a:t>bolnog</a:t>
            </a:r>
            <a:r>
              <a:rPr lang="en-GB" sz="2000" dirty="0" smtClean="0"/>
              <a:t> </a:t>
            </a:r>
            <a:r>
              <a:rPr lang="en-GB" sz="2000" dirty="0" err="1" smtClean="0"/>
              <a:t>impulsa</a:t>
            </a:r>
            <a:r>
              <a:rPr lang="en-GB" sz="2000" dirty="0" smtClean="0"/>
              <a:t> </a:t>
            </a:r>
            <a:r>
              <a:rPr lang="en-GB" sz="2000" dirty="0" err="1" smtClean="0"/>
              <a:t>kroz</a:t>
            </a:r>
            <a:r>
              <a:rPr lang="en-GB" sz="2000" dirty="0" smtClean="0"/>
              <a:t> </a:t>
            </a:r>
            <a:r>
              <a:rPr lang="en-GB" sz="2000" dirty="0" err="1" smtClean="0"/>
              <a:t>nerv</a:t>
            </a:r>
            <a:r>
              <a:rPr lang="en-GB" sz="2000" dirty="0" smtClean="0"/>
              <a:t>- </a:t>
            </a:r>
            <a:r>
              <a:rPr lang="en-GB" sz="2000" dirty="0" err="1" smtClean="0"/>
              <a:t>lezija</a:t>
            </a:r>
            <a:r>
              <a:rPr lang="en-GB" sz="2000" dirty="0" smtClean="0"/>
              <a:t> C </a:t>
            </a:r>
            <a:r>
              <a:rPr lang="en-GB" sz="2000" dirty="0" err="1" smtClean="0"/>
              <a:t>vlakana</a:t>
            </a:r>
            <a:endParaRPr lang="en-GB" sz="2000" dirty="0" smtClean="0"/>
          </a:p>
          <a:p>
            <a:pPr marL="285750" indent="-285750">
              <a:buFont typeface="Arial" pitchFamily="34" charset="0"/>
              <a:buChar char="•"/>
            </a:pPr>
            <a:r>
              <a:rPr lang="en-GB" sz="2000" dirty="0" err="1" smtClean="0"/>
              <a:t>Oporavak</a:t>
            </a:r>
            <a:r>
              <a:rPr lang="en-GB" sz="2000" dirty="0" smtClean="0"/>
              <a:t> </a:t>
            </a:r>
            <a:r>
              <a:rPr lang="en-GB" sz="2000" dirty="0" err="1" smtClean="0"/>
              <a:t>nerva</a:t>
            </a:r>
            <a:r>
              <a:rPr lang="en-GB" sz="2000" dirty="0" smtClean="0"/>
              <a:t> </a:t>
            </a:r>
            <a:r>
              <a:rPr lang="en-GB" sz="2000" dirty="0" err="1" smtClean="0"/>
              <a:t>nakon</a:t>
            </a:r>
            <a:r>
              <a:rPr lang="en-GB" sz="2000" dirty="0" smtClean="0"/>
              <a:t> 6-18 </a:t>
            </a:r>
            <a:r>
              <a:rPr lang="en-GB" sz="2000" dirty="0" err="1" smtClean="0"/>
              <a:t>meseci</a:t>
            </a:r>
            <a:endParaRPr lang="en-GB" sz="2000" dirty="0" smtClean="0"/>
          </a:p>
          <a:p>
            <a:pPr marL="285750" indent="-285750">
              <a:buFont typeface="Arial" pitchFamily="34" charset="0"/>
              <a:buChar char="•"/>
            </a:pPr>
            <a:endParaRPr lang="en-GB" sz="2000" dirty="0"/>
          </a:p>
          <a:p>
            <a:pPr marL="285750" indent="-285750">
              <a:buFont typeface="Arial" pitchFamily="34" charset="0"/>
              <a:buChar char="•"/>
            </a:pPr>
            <a:r>
              <a:rPr lang="en-GB" sz="2000" dirty="0" smtClean="0"/>
              <a:t> </a:t>
            </a:r>
            <a:r>
              <a:rPr lang="en-GB" sz="2000" b="1" dirty="0" err="1"/>
              <a:t>blokiranje</a:t>
            </a:r>
            <a:r>
              <a:rPr lang="en-GB" sz="2000" dirty="0"/>
              <a:t> (</a:t>
            </a:r>
            <a:r>
              <a:rPr lang="en-GB" sz="2000" dirty="0" err="1"/>
              <a:t>anestetik</a:t>
            </a:r>
            <a:r>
              <a:rPr lang="en-GB" sz="2000" dirty="0"/>
              <a:t>), </a:t>
            </a:r>
            <a:r>
              <a:rPr lang="en-GB" sz="2000" dirty="0" err="1"/>
              <a:t>ili</a:t>
            </a:r>
            <a:r>
              <a:rPr lang="en-GB" sz="2000" dirty="0"/>
              <a:t> </a:t>
            </a:r>
            <a:r>
              <a:rPr lang="en-GB" sz="2000" b="1" dirty="0" err="1"/>
              <a:t>radiofrekventna</a:t>
            </a:r>
            <a:endParaRPr lang="en-GB" sz="2000" b="1" dirty="0"/>
          </a:p>
          <a:p>
            <a:r>
              <a:rPr lang="sr-Cyrl-RS" sz="2000" b="1" dirty="0"/>
              <a:t> </a:t>
            </a:r>
            <a:r>
              <a:rPr lang="en-GB" sz="2000" b="1" dirty="0" err="1" smtClean="0"/>
              <a:t>neurotomija</a:t>
            </a:r>
            <a:r>
              <a:rPr lang="en-GB" sz="2000" b="1" dirty="0" smtClean="0"/>
              <a:t> (</a:t>
            </a:r>
            <a:r>
              <a:rPr lang="en-GB" sz="2000" b="1" dirty="0" err="1" smtClean="0"/>
              <a:t>destruktivna</a:t>
            </a:r>
            <a:r>
              <a:rPr lang="en-GB" sz="2000" b="1" dirty="0" smtClean="0"/>
              <a:t>) </a:t>
            </a:r>
            <a:r>
              <a:rPr lang="en-GB" sz="2000" dirty="0" err="1"/>
              <a:t>dve</a:t>
            </a:r>
            <a:r>
              <a:rPr lang="en-GB" sz="2000" dirty="0"/>
              <a:t> </a:t>
            </a:r>
            <a:r>
              <a:rPr lang="en-GB" sz="2000" dirty="0" err="1" smtClean="0"/>
              <a:t>medijalne</a:t>
            </a:r>
            <a:endParaRPr lang="en-GB" sz="2000" dirty="0" smtClean="0"/>
          </a:p>
          <a:p>
            <a:r>
              <a:rPr lang="en-GB" sz="2000" dirty="0" smtClean="0"/>
              <a:t> </a:t>
            </a:r>
            <a:r>
              <a:rPr lang="en-GB" sz="2000" dirty="0" err="1"/>
              <a:t>grane</a:t>
            </a:r>
            <a:r>
              <a:rPr lang="en-GB" sz="2000" dirty="0"/>
              <a:t> </a:t>
            </a:r>
            <a:r>
              <a:rPr lang="en-GB" sz="2000" dirty="0" err="1" smtClean="0"/>
              <a:t>dorzalnog</a:t>
            </a:r>
            <a:r>
              <a:rPr lang="en-GB" sz="2000" dirty="0" smtClean="0"/>
              <a:t> </a:t>
            </a:r>
            <a:r>
              <a:rPr lang="en-GB" sz="2000" dirty="0" err="1"/>
              <a:t>spinalnog</a:t>
            </a:r>
            <a:r>
              <a:rPr lang="en-GB" sz="2000" dirty="0"/>
              <a:t> </a:t>
            </a:r>
            <a:r>
              <a:rPr lang="en-GB" sz="2000" dirty="0" err="1"/>
              <a:t>nerva</a:t>
            </a:r>
            <a:r>
              <a:rPr lang="en-GB" sz="2000" dirty="0"/>
              <a:t> </a:t>
            </a:r>
            <a:r>
              <a:rPr lang="en-GB" sz="2000" dirty="0" err="1"/>
              <a:t>koje</a:t>
            </a:r>
            <a:r>
              <a:rPr lang="en-GB" sz="2000" dirty="0"/>
              <a:t> </a:t>
            </a:r>
            <a:r>
              <a:rPr lang="en-GB" sz="2000" dirty="0" err="1" smtClean="0"/>
              <a:t>inervišu</a:t>
            </a:r>
            <a:endParaRPr lang="en-GB" sz="2000" dirty="0" smtClean="0"/>
          </a:p>
          <a:p>
            <a:r>
              <a:rPr lang="en-GB" sz="2000" dirty="0" smtClean="0"/>
              <a:t> </a:t>
            </a:r>
            <a:r>
              <a:rPr lang="en-GB" sz="2000" dirty="0" err="1"/>
              <a:t>svaki</a:t>
            </a:r>
            <a:r>
              <a:rPr lang="en-GB" sz="2000" dirty="0"/>
              <a:t> </a:t>
            </a:r>
            <a:r>
              <a:rPr lang="en-GB" sz="2000" dirty="0" err="1"/>
              <a:t>fasetni</a:t>
            </a:r>
            <a:r>
              <a:rPr lang="en-GB" sz="2000" dirty="0"/>
              <a:t> </a:t>
            </a:r>
            <a:r>
              <a:rPr lang="en-GB" sz="2000" dirty="0" err="1" smtClean="0"/>
              <a:t>zglob</a:t>
            </a:r>
            <a:endParaRPr lang="en-GB" sz="2000" dirty="0" smtClean="0"/>
          </a:p>
          <a:p>
            <a:pPr marL="285750" indent="-285750">
              <a:buFont typeface="Arial" pitchFamily="34" charset="0"/>
              <a:buChar char="•"/>
            </a:pPr>
            <a:r>
              <a:rPr lang="en-GB" sz="2000" dirty="0" err="1" smtClean="0"/>
              <a:t>Selektivna</a:t>
            </a:r>
            <a:r>
              <a:rPr lang="en-GB" sz="2000" dirty="0" smtClean="0"/>
              <a:t> </a:t>
            </a:r>
            <a:r>
              <a:rPr lang="en-GB" sz="2000" b="1" dirty="0" err="1" smtClean="0"/>
              <a:t>pulsna</a:t>
            </a:r>
            <a:r>
              <a:rPr lang="en-GB" sz="2000" b="1" dirty="0" smtClean="0"/>
              <a:t> </a:t>
            </a:r>
            <a:r>
              <a:rPr lang="en-GB" sz="2000" b="1" dirty="0" err="1" smtClean="0"/>
              <a:t>radifrekventna</a:t>
            </a:r>
            <a:r>
              <a:rPr lang="en-GB" sz="2000" b="1" dirty="0" smtClean="0"/>
              <a:t> </a:t>
            </a:r>
            <a:r>
              <a:rPr lang="en-GB" sz="2000" dirty="0" smtClean="0"/>
              <a:t>TH</a:t>
            </a:r>
          </a:p>
          <a:p>
            <a:r>
              <a:rPr lang="en-GB" sz="2000" dirty="0" smtClean="0"/>
              <a:t> </a:t>
            </a:r>
            <a:r>
              <a:rPr lang="en-GB" sz="2000" b="1" dirty="0" smtClean="0"/>
              <a:t>(</a:t>
            </a:r>
            <a:r>
              <a:rPr lang="en-GB" sz="2000" b="1" dirty="0" err="1" smtClean="0"/>
              <a:t>nedestruktivna</a:t>
            </a:r>
            <a:r>
              <a:rPr lang="en-GB" sz="2000" b="1" dirty="0" smtClean="0"/>
              <a:t>) </a:t>
            </a:r>
            <a:r>
              <a:rPr lang="en-GB" sz="2000" dirty="0" err="1" smtClean="0"/>
              <a:t>određenog</a:t>
            </a:r>
            <a:r>
              <a:rPr lang="en-GB" sz="2000" dirty="0" smtClean="0"/>
              <a:t> </a:t>
            </a:r>
            <a:r>
              <a:rPr lang="en-GB" sz="2000" dirty="0" err="1" smtClean="0"/>
              <a:t>nervnog</a:t>
            </a:r>
            <a:r>
              <a:rPr lang="en-GB" sz="2000" dirty="0" smtClean="0"/>
              <a:t> </a:t>
            </a:r>
            <a:r>
              <a:rPr lang="en-GB" sz="2000" dirty="0" err="1" smtClean="0"/>
              <a:t>korena</a:t>
            </a:r>
            <a:endParaRPr lang="en-GB" sz="2000" dirty="0"/>
          </a:p>
          <a:p>
            <a:pPr marL="285750" indent="-285750">
              <a:buFont typeface="Arial" pitchFamily="34" charset="0"/>
              <a:buChar char="•"/>
            </a:pPr>
            <a:endParaRPr lang="en-GB" dirty="0" smtClean="0"/>
          </a:p>
          <a:p>
            <a:endParaRPr lang="en-GB" dirty="0" smtClean="0"/>
          </a:p>
          <a:p>
            <a:endParaRPr lang="en-GB" dirty="0"/>
          </a:p>
        </p:txBody>
      </p:sp>
      <p:pic>
        <p:nvPicPr>
          <p:cNvPr id="6" name="Picture 2" descr="Cervical Facetal Arthritis&#10; "/>
          <p:cNvPicPr>
            <a:picLocks noChangeAspect="1" noChangeArrowheads="1"/>
          </p:cNvPicPr>
          <p:nvPr/>
        </p:nvPicPr>
        <p:blipFill rotWithShape="1">
          <a:blip r:embed="rId3">
            <a:extLst>
              <a:ext uri="{28A0092B-C50C-407E-A947-70E740481C1C}">
                <a14:useLocalDpi xmlns:a14="http://schemas.microsoft.com/office/drawing/2010/main" xmlns="" val="0"/>
              </a:ext>
            </a:extLst>
          </a:blip>
          <a:srcRect l="58540" t="62412" r="8164" b="4967"/>
          <a:stretch/>
        </p:blipFill>
        <p:spPr bwMode="auto">
          <a:xfrm>
            <a:off x="5943600" y="1420044"/>
            <a:ext cx="2209800" cy="155175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533240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17</a:t>
            </a:fld>
            <a:endParaRPr lang="en-US"/>
          </a:p>
        </p:txBody>
      </p:sp>
      <p:pic>
        <p:nvPicPr>
          <p:cNvPr id="3" name="Picture 2" descr="Disc Herniation&#10; "/>
          <p:cNvPicPr>
            <a:picLocks noChangeAspect="1" noChangeArrowheads="1"/>
          </p:cNvPicPr>
          <p:nvPr/>
        </p:nvPicPr>
        <p:blipFill rotWithShape="1">
          <a:blip r:embed="rId2">
            <a:extLst>
              <a:ext uri="{28A0092B-C50C-407E-A947-70E740481C1C}">
                <a14:useLocalDpi xmlns:a14="http://schemas.microsoft.com/office/drawing/2010/main" xmlns="" val="0"/>
              </a:ext>
            </a:extLst>
          </a:blip>
          <a:srcRect t="22828"/>
          <a:stretch/>
        </p:blipFill>
        <p:spPr bwMode="auto">
          <a:xfrm>
            <a:off x="7327" y="1904999"/>
            <a:ext cx="6076950" cy="3520973"/>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838200" y="972234"/>
            <a:ext cx="2323328" cy="646331"/>
          </a:xfrm>
          <a:prstGeom prst="rect">
            <a:avLst/>
          </a:prstGeom>
          <a:noFill/>
        </p:spPr>
        <p:txBody>
          <a:bodyPr wrap="none" rtlCol="0">
            <a:spAutoFit/>
          </a:bodyPr>
          <a:lstStyle/>
          <a:p>
            <a:r>
              <a:rPr lang="en-GB" sz="3600" b="1" dirty="0" err="1" smtClean="0"/>
              <a:t>Diskopatija</a:t>
            </a:r>
            <a:endParaRPr lang="en-GB" sz="3600" b="1" dirty="0"/>
          </a:p>
        </p:txBody>
      </p:sp>
      <p:sp>
        <p:nvSpPr>
          <p:cNvPr id="5" name="TextBox 4"/>
          <p:cNvSpPr txBox="1"/>
          <p:nvPr/>
        </p:nvSpPr>
        <p:spPr>
          <a:xfrm>
            <a:off x="6019800" y="2590800"/>
            <a:ext cx="3124200" cy="2246769"/>
          </a:xfrm>
          <a:prstGeom prst="rect">
            <a:avLst/>
          </a:prstGeom>
          <a:noFill/>
        </p:spPr>
        <p:txBody>
          <a:bodyPr wrap="square" rtlCol="0">
            <a:spAutoFit/>
          </a:bodyPr>
          <a:lstStyle/>
          <a:p>
            <a:r>
              <a:rPr lang="en-GB" sz="2000" dirty="0" err="1" smtClean="0"/>
              <a:t>Hernijacija</a:t>
            </a:r>
            <a:r>
              <a:rPr lang="en-GB" sz="2000" dirty="0" smtClean="0"/>
              <a:t>- </a:t>
            </a:r>
            <a:r>
              <a:rPr lang="en-GB" sz="2000" dirty="0" err="1" smtClean="0"/>
              <a:t>iritacija</a:t>
            </a:r>
            <a:r>
              <a:rPr lang="en-GB" sz="2000" dirty="0" smtClean="0"/>
              <a:t>, </a:t>
            </a:r>
            <a:r>
              <a:rPr lang="en-GB" sz="2000" dirty="0" err="1" smtClean="0"/>
              <a:t>inflamacija</a:t>
            </a:r>
            <a:endParaRPr lang="en-GB" sz="2000" dirty="0" smtClean="0"/>
          </a:p>
          <a:p>
            <a:r>
              <a:rPr lang="en-GB" sz="2000" dirty="0" err="1" smtClean="0"/>
              <a:t>Protruzija</a:t>
            </a:r>
            <a:r>
              <a:rPr lang="en-GB" sz="2000" dirty="0" smtClean="0"/>
              <a:t>- </a:t>
            </a:r>
            <a:r>
              <a:rPr lang="en-GB" sz="2000" dirty="0" err="1" smtClean="0"/>
              <a:t>pritisak</a:t>
            </a:r>
            <a:r>
              <a:rPr lang="en-GB" sz="2000" dirty="0" smtClean="0"/>
              <a:t> </a:t>
            </a:r>
            <a:r>
              <a:rPr lang="en-GB" sz="2000" dirty="0" err="1" smtClean="0"/>
              <a:t>na</a:t>
            </a:r>
            <a:r>
              <a:rPr lang="en-GB" sz="2000" dirty="0" smtClean="0"/>
              <a:t> </a:t>
            </a:r>
            <a:r>
              <a:rPr lang="en-GB" sz="2000" dirty="0" err="1" smtClean="0"/>
              <a:t>kičmenu</a:t>
            </a:r>
            <a:r>
              <a:rPr lang="en-GB" sz="2000" dirty="0"/>
              <a:t> </a:t>
            </a:r>
            <a:r>
              <a:rPr lang="en-GB" sz="2000" dirty="0" err="1" smtClean="0"/>
              <a:t>moždinu</a:t>
            </a:r>
            <a:r>
              <a:rPr lang="en-GB" sz="2000" dirty="0" smtClean="0"/>
              <a:t> , </a:t>
            </a:r>
            <a:r>
              <a:rPr lang="en-GB" sz="2000" dirty="0" err="1" smtClean="0"/>
              <a:t>nervni</a:t>
            </a:r>
            <a:r>
              <a:rPr lang="en-GB" sz="2000" dirty="0" smtClean="0"/>
              <a:t> </a:t>
            </a:r>
            <a:r>
              <a:rPr lang="en-GB" sz="2000" dirty="0" err="1" smtClean="0"/>
              <a:t>koren</a:t>
            </a:r>
            <a:endParaRPr lang="en-GB" sz="2000" dirty="0" smtClean="0"/>
          </a:p>
          <a:p>
            <a:r>
              <a:rPr lang="en-GB" sz="2000" dirty="0" err="1" smtClean="0"/>
              <a:t>Pucanje</a:t>
            </a:r>
            <a:r>
              <a:rPr lang="en-GB" sz="2000" dirty="0" smtClean="0"/>
              <a:t> </a:t>
            </a:r>
            <a:r>
              <a:rPr lang="en-GB" sz="2000" dirty="0" err="1" smtClean="0"/>
              <a:t>fibroznog</a:t>
            </a:r>
            <a:r>
              <a:rPr lang="en-GB" sz="2000" dirty="0" smtClean="0"/>
              <a:t> </a:t>
            </a:r>
            <a:r>
              <a:rPr lang="en-GB" sz="2000" dirty="0" err="1" smtClean="0"/>
              <a:t>prstena</a:t>
            </a:r>
            <a:r>
              <a:rPr lang="en-GB" sz="2000" dirty="0" smtClean="0"/>
              <a:t>-</a:t>
            </a:r>
          </a:p>
          <a:p>
            <a:r>
              <a:rPr lang="en-GB" sz="2000" dirty="0" err="1"/>
              <a:t>h</a:t>
            </a:r>
            <a:r>
              <a:rPr lang="en-GB" sz="2000" dirty="0" err="1" smtClean="0"/>
              <a:t>emijska</a:t>
            </a:r>
            <a:r>
              <a:rPr lang="en-GB" sz="2000" dirty="0" smtClean="0"/>
              <a:t> </a:t>
            </a:r>
            <a:r>
              <a:rPr lang="en-GB" sz="2000" dirty="0" err="1" smtClean="0"/>
              <a:t>iritacija</a:t>
            </a:r>
            <a:r>
              <a:rPr lang="en-GB" sz="2000" dirty="0" smtClean="0"/>
              <a:t>, </a:t>
            </a:r>
            <a:r>
              <a:rPr lang="en-GB" sz="2000" dirty="0" err="1" smtClean="0"/>
              <a:t>edem</a:t>
            </a:r>
            <a:endParaRPr lang="en-GB" sz="2000" dirty="0"/>
          </a:p>
        </p:txBody>
      </p:sp>
      <p:sp>
        <p:nvSpPr>
          <p:cNvPr id="6" name="TextBox 5"/>
          <p:cNvSpPr txBox="1"/>
          <p:nvPr/>
        </p:nvSpPr>
        <p:spPr>
          <a:xfrm>
            <a:off x="5638800" y="1904999"/>
            <a:ext cx="3284810" cy="400110"/>
          </a:xfrm>
          <a:prstGeom prst="rect">
            <a:avLst/>
          </a:prstGeom>
          <a:noFill/>
        </p:spPr>
        <p:txBody>
          <a:bodyPr wrap="none" rtlCol="0">
            <a:spAutoFit/>
          </a:bodyPr>
          <a:lstStyle/>
          <a:p>
            <a:pPr marL="285750" indent="-285750">
              <a:buFont typeface="Arial" pitchFamily="34" charset="0"/>
              <a:buChar char="•"/>
            </a:pPr>
            <a:r>
              <a:rPr lang="en-GB" sz="2000" dirty="0" err="1" smtClean="0"/>
              <a:t>Uzrok</a:t>
            </a:r>
            <a:r>
              <a:rPr lang="en-GB" sz="2000" dirty="0" smtClean="0"/>
              <a:t> bola u 20% </a:t>
            </a:r>
            <a:r>
              <a:rPr lang="en-GB" sz="2000" dirty="0" err="1" smtClean="0"/>
              <a:t>slučajeva</a:t>
            </a:r>
            <a:endParaRPr lang="en-GB" sz="2000" dirty="0"/>
          </a:p>
        </p:txBody>
      </p:sp>
    </p:spTree>
    <p:extLst>
      <p:ext uri="{BB962C8B-B14F-4D97-AF65-F5344CB8AC3E}">
        <p14:creationId xmlns:p14="http://schemas.microsoft.com/office/powerpoint/2010/main" xmlns="" val="4145994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diskografija</a:t>
            </a:r>
            <a:endParaRPr lang="en-GB" dirty="0"/>
          </a:p>
        </p:txBody>
      </p:sp>
      <p:sp>
        <p:nvSpPr>
          <p:cNvPr id="3" name="Content Placeholder 2"/>
          <p:cNvSpPr>
            <a:spLocks noGrp="1"/>
          </p:cNvSpPr>
          <p:nvPr>
            <p:ph idx="1"/>
          </p:nvPr>
        </p:nvSpPr>
        <p:spPr/>
        <p:txBody>
          <a:bodyPr>
            <a:normAutofit fontScale="85000" lnSpcReduction="10000"/>
          </a:bodyPr>
          <a:lstStyle/>
          <a:p>
            <a:r>
              <a:rPr lang="en-GB" dirty="0" err="1" smtClean="0"/>
              <a:t>Ubrizgavanje</a:t>
            </a:r>
            <a:r>
              <a:rPr lang="en-GB" dirty="0" smtClean="0"/>
              <a:t> </a:t>
            </a:r>
            <a:r>
              <a:rPr lang="en-GB" dirty="0" err="1" smtClean="0"/>
              <a:t>kontrasta</a:t>
            </a:r>
            <a:r>
              <a:rPr lang="en-GB" dirty="0" smtClean="0"/>
              <a:t> u disk </a:t>
            </a:r>
            <a:r>
              <a:rPr lang="en-GB" dirty="0" err="1" smtClean="0"/>
              <a:t>uz</a:t>
            </a:r>
            <a:r>
              <a:rPr lang="en-GB" dirty="0" smtClean="0"/>
              <a:t> </a:t>
            </a:r>
            <a:r>
              <a:rPr lang="en-GB" dirty="0" err="1" smtClean="0"/>
              <a:t>rendgensko</a:t>
            </a:r>
            <a:r>
              <a:rPr lang="en-GB" dirty="0" smtClean="0"/>
              <a:t> </a:t>
            </a:r>
            <a:r>
              <a:rPr lang="en-GB" dirty="0" err="1" smtClean="0"/>
              <a:t>navođenje-morfologija</a:t>
            </a:r>
            <a:r>
              <a:rPr lang="en-GB" dirty="0" smtClean="0"/>
              <a:t> </a:t>
            </a:r>
            <a:r>
              <a:rPr lang="en-GB" dirty="0" err="1" smtClean="0"/>
              <a:t>diska</a:t>
            </a:r>
            <a:r>
              <a:rPr lang="en-GB" dirty="0" smtClean="0"/>
              <a:t>, </a:t>
            </a:r>
            <a:r>
              <a:rPr lang="en-GB" dirty="0" err="1" smtClean="0"/>
              <a:t>provokacija</a:t>
            </a:r>
            <a:r>
              <a:rPr lang="en-GB" dirty="0" smtClean="0"/>
              <a:t> bola</a:t>
            </a:r>
          </a:p>
          <a:p>
            <a:r>
              <a:rPr lang="en-GB" dirty="0" err="1" smtClean="0"/>
              <a:t>Pacijent</a:t>
            </a:r>
            <a:r>
              <a:rPr lang="en-GB" dirty="0" smtClean="0"/>
              <a:t> </a:t>
            </a:r>
            <a:r>
              <a:rPr lang="en-GB" dirty="0" err="1" smtClean="0"/>
              <a:t>referiše</a:t>
            </a:r>
            <a:r>
              <a:rPr lang="en-GB" dirty="0" smtClean="0"/>
              <a:t> da li </a:t>
            </a:r>
            <a:r>
              <a:rPr lang="en-GB" dirty="0" err="1" smtClean="0"/>
              <a:t>ubrizgavanje</a:t>
            </a:r>
            <a:r>
              <a:rPr lang="en-GB" dirty="0" smtClean="0"/>
              <a:t> </a:t>
            </a:r>
            <a:r>
              <a:rPr lang="en-GB" dirty="0" err="1" smtClean="0"/>
              <a:t>kontrasta</a:t>
            </a:r>
            <a:r>
              <a:rPr lang="en-GB" dirty="0" smtClean="0"/>
              <a:t> </a:t>
            </a:r>
            <a:r>
              <a:rPr lang="en-GB" dirty="0" err="1" smtClean="0"/>
              <a:t>izaziva</a:t>
            </a:r>
            <a:r>
              <a:rPr lang="en-GB" dirty="0" smtClean="0"/>
              <a:t> </a:t>
            </a:r>
            <a:r>
              <a:rPr lang="en-GB" dirty="0" err="1" smtClean="0"/>
              <a:t>bol</a:t>
            </a:r>
            <a:r>
              <a:rPr lang="en-GB" dirty="0" smtClean="0"/>
              <a:t> </a:t>
            </a:r>
            <a:r>
              <a:rPr lang="en-GB" dirty="0" err="1" smtClean="0"/>
              <a:t>sličan</a:t>
            </a:r>
            <a:r>
              <a:rPr lang="en-GB" dirty="0" smtClean="0"/>
              <a:t> </a:t>
            </a:r>
            <a:r>
              <a:rPr lang="en-GB" dirty="0" err="1" smtClean="0"/>
              <a:t>uobičajenom</a:t>
            </a:r>
            <a:endParaRPr lang="en-GB" dirty="0" smtClean="0"/>
          </a:p>
          <a:p>
            <a:r>
              <a:rPr lang="en-GB" dirty="0" err="1" smtClean="0"/>
              <a:t>Postproceduralna</a:t>
            </a:r>
            <a:r>
              <a:rPr lang="en-GB" dirty="0" smtClean="0"/>
              <a:t> RTG </a:t>
            </a:r>
            <a:r>
              <a:rPr lang="en-GB" dirty="0" err="1" smtClean="0"/>
              <a:t>ili</a:t>
            </a:r>
            <a:r>
              <a:rPr lang="en-GB" dirty="0" smtClean="0"/>
              <a:t> CT </a:t>
            </a:r>
            <a:r>
              <a:rPr lang="en-GB" dirty="0" err="1" smtClean="0"/>
              <a:t>dokumentuje</a:t>
            </a:r>
            <a:r>
              <a:rPr lang="en-GB" dirty="0" smtClean="0"/>
              <a:t> </a:t>
            </a:r>
            <a:r>
              <a:rPr lang="en-GB" dirty="0" err="1" smtClean="0"/>
              <a:t>leziju</a:t>
            </a:r>
            <a:r>
              <a:rPr lang="en-GB" dirty="0" smtClean="0"/>
              <a:t> </a:t>
            </a:r>
            <a:r>
              <a:rPr lang="en-GB" dirty="0" err="1" smtClean="0"/>
              <a:t>diska</a:t>
            </a:r>
            <a:endParaRPr lang="en-GB" dirty="0" smtClean="0"/>
          </a:p>
          <a:p>
            <a:r>
              <a:rPr lang="en-GB" dirty="0" err="1" smtClean="0"/>
              <a:t>Kandidat</a:t>
            </a:r>
            <a:r>
              <a:rPr lang="en-GB" dirty="0" smtClean="0"/>
              <a:t> </a:t>
            </a:r>
            <a:r>
              <a:rPr lang="en-GB" dirty="0" err="1" smtClean="0"/>
              <a:t>za</a:t>
            </a:r>
            <a:r>
              <a:rPr lang="en-GB" dirty="0" smtClean="0"/>
              <a:t> </a:t>
            </a:r>
            <a:r>
              <a:rPr lang="en-GB" dirty="0" err="1" smtClean="0"/>
              <a:t>intradiskalnu</a:t>
            </a:r>
            <a:r>
              <a:rPr lang="en-GB" dirty="0" smtClean="0"/>
              <a:t> </a:t>
            </a:r>
            <a:r>
              <a:rPr lang="en-GB" dirty="0" err="1" smtClean="0"/>
              <a:t>elektrotermalnu</a:t>
            </a:r>
            <a:r>
              <a:rPr lang="en-GB" dirty="0" smtClean="0"/>
              <a:t> TH, </a:t>
            </a:r>
            <a:r>
              <a:rPr lang="en-GB" dirty="0" err="1" smtClean="0"/>
              <a:t>anuloplastiku</a:t>
            </a:r>
            <a:r>
              <a:rPr lang="en-GB" dirty="0" smtClean="0"/>
              <a:t>, </a:t>
            </a:r>
            <a:r>
              <a:rPr lang="en-GB" dirty="0" err="1" smtClean="0"/>
              <a:t>nukleoplastiku</a:t>
            </a:r>
            <a:r>
              <a:rPr lang="en-GB" dirty="0" smtClean="0"/>
              <a:t>, </a:t>
            </a:r>
            <a:r>
              <a:rPr lang="en-GB" dirty="0" err="1" smtClean="0"/>
              <a:t>ozon</a:t>
            </a:r>
            <a:r>
              <a:rPr lang="en-GB" dirty="0" smtClean="0"/>
              <a:t> </a:t>
            </a:r>
            <a:r>
              <a:rPr lang="en-GB" dirty="0" err="1" smtClean="0"/>
              <a:t>nukleoliza</a:t>
            </a:r>
            <a:r>
              <a:rPr lang="en-GB" dirty="0" smtClean="0"/>
              <a:t>, </a:t>
            </a:r>
            <a:r>
              <a:rPr lang="en-GB" dirty="0" err="1" smtClean="0"/>
              <a:t>minimalno</a:t>
            </a:r>
            <a:r>
              <a:rPr lang="en-GB" dirty="0" smtClean="0"/>
              <a:t> </a:t>
            </a:r>
            <a:r>
              <a:rPr lang="en-GB" dirty="0" err="1" smtClean="0"/>
              <a:t>invazivna</a:t>
            </a:r>
            <a:r>
              <a:rPr lang="en-GB" dirty="0" smtClean="0"/>
              <a:t> </a:t>
            </a:r>
            <a:r>
              <a:rPr lang="en-GB" dirty="0" err="1" smtClean="0"/>
              <a:t>perkutana</a:t>
            </a:r>
            <a:r>
              <a:rPr lang="en-GB" dirty="0" smtClean="0"/>
              <a:t> </a:t>
            </a:r>
            <a:r>
              <a:rPr lang="en-GB" dirty="0" err="1" smtClean="0"/>
              <a:t>dekompresija</a:t>
            </a:r>
            <a:r>
              <a:rPr lang="en-GB" dirty="0" smtClean="0"/>
              <a:t> </a:t>
            </a:r>
            <a:r>
              <a:rPr lang="en-GB" dirty="0" err="1" smtClean="0"/>
              <a:t>diska</a:t>
            </a:r>
            <a:r>
              <a:rPr lang="en-GB" dirty="0" smtClean="0"/>
              <a:t> (</a:t>
            </a:r>
            <a:r>
              <a:rPr lang="en-GB" dirty="0" err="1" smtClean="0"/>
              <a:t>sitni</a:t>
            </a:r>
            <a:r>
              <a:rPr lang="en-GB" dirty="0" smtClean="0"/>
              <a:t> se </a:t>
            </a:r>
            <a:r>
              <a:rPr lang="en-GB" dirty="0" err="1" smtClean="0"/>
              <a:t>nuklus</a:t>
            </a:r>
            <a:r>
              <a:rPr lang="en-GB" dirty="0" smtClean="0"/>
              <a:t> </a:t>
            </a:r>
            <a:r>
              <a:rPr lang="en-GB" dirty="0" err="1" smtClean="0"/>
              <a:t>pulposus</a:t>
            </a:r>
            <a:r>
              <a:rPr lang="en-GB" dirty="0" smtClean="0"/>
              <a:t> i </a:t>
            </a:r>
            <a:r>
              <a:rPr lang="en-GB" dirty="0" err="1" smtClean="0"/>
              <a:t>isisava</a:t>
            </a:r>
            <a:r>
              <a:rPr lang="en-GB" dirty="0" smtClean="0"/>
              <a:t> </a:t>
            </a:r>
            <a:r>
              <a:rPr lang="en-GB" dirty="0" err="1" smtClean="0"/>
              <a:t>napolje</a:t>
            </a:r>
            <a:r>
              <a:rPr lang="en-GB" dirty="0" smtClean="0"/>
              <a:t>),</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xmlns="" val="7492819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err="1" smtClean="0"/>
              <a:t>Bol</a:t>
            </a:r>
            <a:r>
              <a:rPr lang="en-GB" sz="3600" dirty="0" smtClean="0"/>
              <a:t> u </a:t>
            </a:r>
            <a:r>
              <a:rPr lang="en-GB" sz="3600" dirty="0" err="1" smtClean="0"/>
              <a:t>leđima</a:t>
            </a:r>
            <a:endParaRPr lang="en-GB" sz="3600" dirty="0"/>
          </a:p>
        </p:txBody>
      </p:sp>
      <p:sp>
        <p:nvSpPr>
          <p:cNvPr id="4" name="Text Placeholder 3"/>
          <p:cNvSpPr>
            <a:spLocks noGrp="1"/>
          </p:cNvSpPr>
          <p:nvPr>
            <p:ph type="body" sz="half" idx="2"/>
          </p:nvPr>
        </p:nvSpPr>
        <p:spPr>
          <a:xfrm>
            <a:off x="457200" y="1435100"/>
            <a:ext cx="4191000" cy="4691063"/>
          </a:xfrm>
        </p:spPr>
        <p:txBody>
          <a:bodyPr/>
          <a:lstStyle/>
          <a:p>
            <a:endParaRPr lang="en-GB" sz="2000" dirty="0" smtClean="0"/>
          </a:p>
          <a:p>
            <a:endParaRPr lang="en-GB" sz="2000" dirty="0"/>
          </a:p>
          <a:p>
            <a:endParaRPr lang="en-GB" sz="2000" dirty="0" smtClean="0"/>
          </a:p>
          <a:p>
            <a:r>
              <a:rPr lang="en-GB" sz="2000" dirty="0" err="1" smtClean="0"/>
              <a:t>Epiduralna</a:t>
            </a:r>
            <a:r>
              <a:rPr lang="en-GB" sz="2000" dirty="0" smtClean="0"/>
              <a:t> </a:t>
            </a:r>
            <a:r>
              <a:rPr lang="en-GB" sz="2000" dirty="0" err="1"/>
              <a:t>injekcija</a:t>
            </a:r>
            <a:r>
              <a:rPr lang="en-GB" sz="2000" dirty="0"/>
              <a:t> </a:t>
            </a:r>
            <a:r>
              <a:rPr lang="en-GB" sz="2000" dirty="0" err="1" smtClean="0"/>
              <a:t>steroida</a:t>
            </a:r>
            <a:endParaRPr lang="en-GB" sz="2000" dirty="0" smtClean="0"/>
          </a:p>
          <a:p>
            <a:pPr marL="342900" indent="-342900">
              <a:buFont typeface="Arial" pitchFamily="34" charset="0"/>
              <a:buChar char="•"/>
            </a:pPr>
            <a:r>
              <a:rPr lang="en-GB" sz="2000" dirty="0" err="1" smtClean="0"/>
              <a:t>Smanjuje</a:t>
            </a:r>
            <a:r>
              <a:rPr lang="en-GB" sz="2000" dirty="0" smtClean="0"/>
              <a:t> </a:t>
            </a:r>
            <a:r>
              <a:rPr lang="en-GB" sz="2000" dirty="0" err="1" smtClean="0"/>
              <a:t>inflamaciju</a:t>
            </a:r>
            <a:endParaRPr lang="en-GB" sz="2000" dirty="0" smtClean="0"/>
          </a:p>
          <a:p>
            <a:pPr marL="342900" indent="-342900">
              <a:buFont typeface="Arial" pitchFamily="34" charset="0"/>
              <a:buChar char="•"/>
            </a:pPr>
            <a:r>
              <a:rPr lang="en-GB" sz="2000" dirty="0" err="1" smtClean="0"/>
              <a:t>Translaminarni</a:t>
            </a:r>
            <a:r>
              <a:rPr lang="en-GB" sz="2000" dirty="0" smtClean="0"/>
              <a:t> </a:t>
            </a:r>
            <a:r>
              <a:rPr lang="en-GB" sz="2000" dirty="0" err="1" smtClean="0"/>
              <a:t>ili</a:t>
            </a:r>
            <a:r>
              <a:rPr lang="en-GB" sz="2000" dirty="0" smtClean="0"/>
              <a:t> </a:t>
            </a:r>
            <a:r>
              <a:rPr lang="en-GB" sz="2000" dirty="0" err="1" smtClean="0"/>
              <a:t>transforamenski</a:t>
            </a:r>
            <a:r>
              <a:rPr lang="en-GB" sz="2000" dirty="0" smtClean="0"/>
              <a:t> </a:t>
            </a:r>
            <a:r>
              <a:rPr lang="en-GB" sz="2000" dirty="0" err="1" smtClean="0"/>
              <a:t>pristup</a:t>
            </a:r>
            <a:r>
              <a:rPr lang="en-GB" sz="2000" dirty="0" smtClean="0"/>
              <a:t> </a:t>
            </a:r>
            <a:r>
              <a:rPr lang="en-GB" sz="2000" dirty="0" err="1" smtClean="0"/>
              <a:t>uz</a:t>
            </a:r>
            <a:r>
              <a:rPr lang="en-GB" sz="2000" dirty="0" smtClean="0"/>
              <a:t> </a:t>
            </a:r>
            <a:r>
              <a:rPr lang="en-GB" sz="2000" dirty="0" err="1" smtClean="0"/>
              <a:t>fluoroskopsko</a:t>
            </a:r>
            <a:r>
              <a:rPr lang="en-GB" sz="2000" dirty="0" smtClean="0"/>
              <a:t> </a:t>
            </a:r>
            <a:r>
              <a:rPr lang="en-GB" sz="2000" dirty="0" err="1" smtClean="0"/>
              <a:t>navođenje</a:t>
            </a:r>
            <a:r>
              <a:rPr lang="en-GB" sz="2000" dirty="0" smtClean="0"/>
              <a:t> – </a:t>
            </a:r>
            <a:r>
              <a:rPr lang="en-GB" sz="2000" dirty="0" err="1" smtClean="0"/>
              <a:t>precizna</a:t>
            </a:r>
            <a:r>
              <a:rPr lang="en-GB" sz="2000" dirty="0" smtClean="0"/>
              <a:t> </a:t>
            </a:r>
            <a:r>
              <a:rPr lang="en-GB" sz="2000" dirty="0" err="1" smtClean="0"/>
              <a:t>aplikacija</a:t>
            </a:r>
            <a:r>
              <a:rPr lang="en-GB" sz="2000" dirty="0" smtClean="0"/>
              <a:t> </a:t>
            </a:r>
            <a:r>
              <a:rPr lang="en-GB" sz="2000" dirty="0" err="1" smtClean="0"/>
              <a:t>na</a:t>
            </a:r>
            <a:r>
              <a:rPr lang="en-GB" sz="2000" dirty="0" smtClean="0"/>
              <a:t> </a:t>
            </a:r>
            <a:r>
              <a:rPr lang="en-GB" sz="2000" dirty="0" err="1" smtClean="0"/>
              <a:t>mesto</a:t>
            </a:r>
            <a:r>
              <a:rPr lang="en-GB" sz="2000" dirty="0" smtClean="0"/>
              <a:t> </a:t>
            </a:r>
            <a:r>
              <a:rPr lang="en-GB" sz="2000" dirty="0" err="1" smtClean="0"/>
              <a:t>patološkog</a:t>
            </a:r>
            <a:r>
              <a:rPr lang="en-GB" sz="2000" dirty="0" smtClean="0"/>
              <a:t> </a:t>
            </a:r>
            <a:r>
              <a:rPr lang="en-GB" sz="2000" dirty="0" err="1" smtClean="0"/>
              <a:t>procesa</a:t>
            </a:r>
            <a:r>
              <a:rPr lang="en-GB" sz="2000" dirty="0" smtClean="0"/>
              <a:t> </a:t>
            </a:r>
          </a:p>
          <a:p>
            <a:endParaRPr lang="en-GB" sz="2000" dirty="0"/>
          </a:p>
          <a:p>
            <a:endParaRPr lang="en-GB"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pic>
        <p:nvPicPr>
          <p:cNvPr id="6" name="Picture 3"/>
          <p:cNvPicPr>
            <a:picLocks noGrp="1" noChangeAspect="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4651560" y="1726590"/>
            <a:ext cx="2958730" cy="29460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Box 6"/>
          <p:cNvSpPr txBox="1"/>
          <p:nvPr/>
        </p:nvSpPr>
        <p:spPr>
          <a:xfrm>
            <a:off x="4648200" y="1143000"/>
            <a:ext cx="3686009" cy="461665"/>
          </a:xfrm>
          <a:prstGeom prst="rect">
            <a:avLst/>
          </a:prstGeom>
          <a:noFill/>
        </p:spPr>
        <p:txBody>
          <a:bodyPr wrap="none" rtlCol="0">
            <a:spAutoFit/>
          </a:bodyPr>
          <a:lstStyle/>
          <a:p>
            <a:r>
              <a:rPr lang="en-GB" sz="2400" dirty="0" err="1" smtClean="0"/>
              <a:t>Epiduralna</a:t>
            </a:r>
            <a:r>
              <a:rPr lang="en-GB" sz="2400" dirty="0" smtClean="0"/>
              <a:t> </a:t>
            </a:r>
            <a:r>
              <a:rPr lang="en-GB" sz="2400" dirty="0" err="1" smtClean="0"/>
              <a:t>injekcija</a:t>
            </a:r>
            <a:r>
              <a:rPr lang="en-GB" sz="2400" dirty="0" smtClean="0"/>
              <a:t> </a:t>
            </a:r>
            <a:r>
              <a:rPr lang="en-GB" sz="2400" dirty="0" err="1" smtClean="0"/>
              <a:t>steroida</a:t>
            </a:r>
            <a:endParaRPr lang="en-GB" sz="2400" dirty="0"/>
          </a:p>
        </p:txBody>
      </p:sp>
    </p:spTree>
    <p:extLst>
      <p:ext uri="{BB962C8B-B14F-4D97-AF65-F5344CB8AC3E}">
        <p14:creationId xmlns:p14="http://schemas.microsoft.com/office/powerpoint/2010/main" xmlns="" val="3661861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err="1" smtClean="0"/>
              <a:t>Lečenje</a:t>
            </a:r>
            <a:r>
              <a:rPr lang="en-GB" dirty="0" smtClean="0"/>
              <a:t> </a:t>
            </a:r>
            <a:r>
              <a:rPr lang="en-GB" dirty="0" err="1" smtClean="0"/>
              <a:t>hroničnog</a:t>
            </a:r>
            <a:r>
              <a:rPr lang="en-GB" dirty="0" smtClean="0"/>
              <a:t> bola u </a:t>
            </a:r>
            <a:r>
              <a:rPr lang="en-GB" dirty="0" err="1" smtClean="0"/>
              <a:t>Srbiji</a:t>
            </a:r>
            <a:endParaRPr lang="en-GB" dirty="0"/>
          </a:p>
        </p:txBody>
      </p:sp>
      <p:sp>
        <p:nvSpPr>
          <p:cNvPr id="3" name="Content Placeholder 2"/>
          <p:cNvSpPr>
            <a:spLocks noGrp="1"/>
          </p:cNvSpPr>
          <p:nvPr>
            <p:ph idx="1"/>
          </p:nvPr>
        </p:nvSpPr>
        <p:spPr/>
        <p:txBody>
          <a:bodyPr>
            <a:normAutofit fontScale="92500" lnSpcReduction="20000"/>
          </a:bodyPr>
          <a:lstStyle/>
          <a:p>
            <a:r>
              <a:rPr lang="en-GB" dirty="0" err="1" smtClean="0"/>
              <a:t>Nakon</a:t>
            </a:r>
            <a:r>
              <a:rPr lang="en-GB" dirty="0" smtClean="0"/>
              <a:t> </a:t>
            </a:r>
            <a:r>
              <a:rPr lang="en-GB" dirty="0" err="1" smtClean="0"/>
              <a:t>nepotpune</a:t>
            </a:r>
            <a:r>
              <a:rPr lang="en-GB" dirty="0" smtClean="0"/>
              <a:t> </a:t>
            </a:r>
            <a:r>
              <a:rPr lang="en-GB" dirty="0" err="1" smtClean="0"/>
              <a:t>rezolucije</a:t>
            </a:r>
            <a:r>
              <a:rPr lang="en-GB" dirty="0" smtClean="0"/>
              <a:t> </a:t>
            </a:r>
            <a:r>
              <a:rPr lang="en-GB" dirty="0" err="1" smtClean="0"/>
              <a:t>hroničnog</a:t>
            </a:r>
            <a:r>
              <a:rPr lang="en-GB" dirty="0" smtClean="0"/>
              <a:t> bola (</a:t>
            </a:r>
            <a:r>
              <a:rPr lang="en-GB" dirty="0" err="1" smtClean="0"/>
              <a:t>npr</a:t>
            </a:r>
            <a:r>
              <a:rPr lang="en-GB" dirty="0" smtClean="0"/>
              <a:t>. </a:t>
            </a:r>
            <a:r>
              <a:rPr lang="en-GB" dirty="0" err="1"/>
              <a:t>s</a:t>
            </a:r>
            <a:r>
              <a:rPr lang="en-GB" dirty="0" err="1" smtClean="0"/>
              <a:t>pinalnog</a:t>
            </a:r>
            <a:r>
              <a:rPr lang="en-GB" dirty="0" smtClean="0"/>
              <a:t>) </a:t>
            </a:r>
            <a:r>
              <a:rPr lang="en-GB" dirty="0" err="1" smtClean="0"/>
              <a:t>izabrani</a:t>
            </a:r>
            <a:r>
              <a:rPr lang="en-GB" dirty="0" smtClean="0"/>
              <a:t> </a:t>
            </a:r>
            <a:r>
              <a:rPr lang="en-GB" dirty="0" err="1" smtClean="0"/>
              <a:t>lekar</a:t>
            </a:r>
            <a:r>
              <a:rPr lang="en-GB" dirty="0" smtClean="0"/>
              <a:t> </a:t>
            </a:r>
            <a:r>
              <a:rPr lang="en-GB" dirty="0" err="1" smtClean="0"/>
              <a:t>upućuje</a:t>
            </a:r>
            <a:r>
              <a:rPr lang="en-GB" dirty="0" smtClean="0"/>
              <a:t> </a:t>
            </a:r>
            <a:r>
              <a:rPr lang="en-GB" dirty="0" err="1" smtClean="0"/>
              <a:t>bolesnika</a:t>
            </a:r>
            <a:r>
              <a:rPr lang="en-GB" dirty="0" smtClean="0"/>
              <a:t> </a:t>
            </a:r>
            <a:r>
              <a:rPr lang="en-GB" dirty="0" err="1" smtClean="0"/>
              <a:t>neurohirurgu</a:t>
            </a:r>
            <a:r>
              <a:rPr lang="en-GB" dirty="0" smtClean="0"/>
              <a:t>/</a:t>
            </a:r>
            <a:r>
              <a:rPr lang="en-GB" dirty="0" err="1" smtClean="0"/>
              <a:t>neurologu</a:t>
            </a:r>
            <a:r>
              <a:rPr lang="en-GB" dirty="0" smtClean="0"/>
              <a:t>/</a:t>
            </a:r>
            <a:r>
              <a:rPr lang="en-GB" dirty="0" err="1" smtClean="0"/>
              <a:t>ortopedu</a:t>
            </a:r>
            <a:endParaRPr lang="en-GB" dirty="0" smtClean="0"/>
          </a:p>
          <a:p>
            <a:r>
              <a:rPr lang="en-GB" dirty="0" err="1" smtClean="0"/>
              <a:t>Pacijenti</a:t>
            </a:r>
            <a:r>
              <a:rPr lang="en-GB" dirty="0" smtClean="0"/>
              <a:t> </a:t>
            </a:r>
            <a:r>
              <a:rPr lang="en-GB" dirty="0" err="1" smtClean="0"/>
              <a:t>takođe</a:t>
            </a:r>
            <a:r>
              <a:rPr lang="en-GB" dirty="0" smtClean="0"/>
              <a:t> </a:t>
            </a:r>
            <a:r>
              <a:rPr lang="en-GB" dirty="0" err="1" smtClean="0"/>
              <a:t>traže</a:t>
            </a:r>
            <a:r>
              <a:rPr lang="en-GB" dirty="0" smtClean="0"/>
              <a:t> </a:t>
            </a:r>
            <a:r>
              <a:rPr lang="en-GB" dirty="0" err="1" smtClean="0"/>
              <a:t>opcije</a:t>
            </a:r>
            <a:r>
              <a:rPr lang="en-GB" dirty="0" smtClean="0"/>
              <a:t>: </a:t>
            </a:r>
            <a:r>
              <a:rPr lang="en-GB" dirty="0" err="1" smtClean="0"/>
              <a:t>kiropraktičar</a:t>
            </a:r>
            <a:r>
              <a:rPr lang="en-GB" dirty="0" smtClean="0"/>
              <a:t>, </a:t>
            </a:r>
            <a:r>
              <a:rPr lang="en-GB" dirty="0" err="1" smtClean="0"/>
              <a:t>homeopatija</a:t>
            </a:r>
            <a:r>
              <a:rPr lang="en-GB" dirty="0" smtClean="0"/>
              <a:t>.. </a:t>
            </a:r>
          </a:p>
          <a:p>
            <a:r>
              <a:rPr lang="en-GB" dirty="0" err="1" smtClean="0"/>
              <a:t>Hirurzi</a:t>
            </a:r>
            <a:r>
              <a:rPr lang="en-GB" dirty="0" smtClean="0"/>
              <a:t> ne </a:t>
            </a:r>
            <a:r>
              <a:rPr lang="en-GB" dirty="0" err="1" smtClean="0"/>
              <a:t>poznaju</a:t>
            </a:r>
            <a:r>
              <a:rPr lang="sr-Cyrl-RS" dirty="0" smtClean="0"/>
              <a:t> </a:t>
            </a:r>
            <a:r>
              <a:rPr lang="en-GB" dirty="0" err="1" smtClean="0"/>
              <a:t>dijagnostičke</a:t>
            </a:r>
            <a:r>
              <a:rPr lang="en-GB" dirty="0" smtClean="0"/>
              <a:t> i </a:t>
            </a:r>
            <a:r>
              <a:rPr lang="en-GB" dirty="0" err="1" smtClean="0"/>
              <a:t>terapijske</a:t>
            </a:r>
            <a:r>
              <a:rPr lang="en-GB" dirty="0" smtClean="0"/>
              <a:t> </a:t>
            </a:r>
            <a:r>
              <a:rPr lang="en-GB" dirty="0" err="1" smtClean="0"/>
              <a:t>algoritme</a:t>
            </a:r>
            <a:r>
              <a:rPr lang="en-GB" dirty="0" smtClean="0"/>
              <a:t> </a:t>
            </a:r>
            <a:r>
              <a:rPr lang="en-GB" dirty="0" err="1" smtClean="0"/>
              <a:t>minimalno</a:t>
            </a:r>
            <a:r>
              <a:rPr lang="en-GB" dirty="0" smtClean="0"/>
              <a:t> </a:t>
            </a:r>
            <a:r>
              <a:rPr lang="en-GB" dirty="0" err="1" smtClean="0"/>
              <a:t>invazivnih</a:t>
            </a:r>
            <a:r>
              <a:rPr lang="en-GB" dirty="0" smtClean="0"/>
              <a:t> </a:t>
            </a:r>
            <a:r>
              <a:rPr lang="en-GB" dirty="0" err="1" smtClean="0"/>
              <a:t>procedura</a:t>
            </a:r>
            <a:r>
              <a:rPr lang="en-GB" dirty="0" smtClean="0"/>
              <a:t> u </a:t>
            </a:r>
            <a:r>
              <a:rPr lang="en-GB" dirty="0" err="1" smtClean="0"/>
              <a:t>lečenju</a:t>
            </a:r>
            <a:r>
              <a:rPr lang="en-GB" dirty="0" smtClean="0"/>
              <a:t> bola, </a:t>
            </a:r>
            <a:r>
              <a:rPr lang="en-GB" dirty="0" err="1" smtClean="0"/>
              <a:t>te</a:t>
            </a:r>
            <a:r>
              <a:rPr lang="en-GB" dirty="0" smtClean="0"/>
              <a:t> </a:t>
            </a:r>
            <a:r>
              <a:rPr lang="en-GB" dirty="0" err="1" smtClean="0"/>
              <a:t>izvode</a:t>
            </a:r>
            <a:r>
              <a:rPr lang="en-GB" dirty="0" smtClean="0"/>
              <a:t> </a:t>
            </a:r>
            <a:r>
              <a:rPr lang="en-GB" dirty="0" err="1" smtClean="0"/>
              <a:t>hirurški</a:t>
            </a:r>
            <a:r>
              <a:rPr lang="en-GB" dirty="0" smtClean="0"/>
              <a:t> </a:t>
            </a:r>
            <a:r>
              <a:rPr lang="en-GB" dirty="0" err="1" smtClean="0"/>
              <a:t>zahvat</a:t>
            </a:r>
            <a:r>
              <a:rPr lang="en-GB" dirty="0" smtClean="0"/>
              <a:t>, </a:t>
            </a:r>
            <a:r>
              <a:rPr lang="en-GB" dirty="0" err="1" smtClean="0"/>
              <a:t>čija</a:t>
            </a:r>
            <a:r>
              <a:rPr lang="en-GB" dirty="0" smtClean="0"/>
              <a:t> je </a:t>
            </a:r>
            <a:r>
              <a:rPr lang="en-GB" dirty="0" err="1" smtClean="0"/>
              <a:t>efikasnost</a:t>
            </a:r>
            <a:r>
              <a:rPr lang="en-GB" dirty="0" smtClean="0"/>
              <a:t> </a:t>
            </a:r>
            <a:r>
              <a:rPr lang="en-GB" dirty="0" err="1" smtClean="0"/>
              <a:t>kao</a:t>
            </a:r>
            <a:r>
              <a:rPr lang="en-GB" dirty="0" smtClean="0"/>
              <a:t> </a:t>
            </a:r>
            <a:r>
              <a:rPr lang="en-GB" dirty="0" err="1" smtClean="0"/>
              <a:t>Th</a:t>
            </a:r>
            <a:r>
              <a:rPr lang="en-GB" dirty="0" smtClean="0"/>
              <a:t> </a:t>
            </a:r>
            <a:r>
              <a:rPr lang="en-GB" dirty="0" err="1" smtClean="0"/>
              <a:t>krajnje</a:t>
            </a:r>
            <a:r>
              <a:rPr lang="en-GB" dirty="0" smtClean="0"/>
              <a:t> </a:t>
            </a:r>
            <a:r>
              <a:rPr lang="en-GB" dirty="0" err="1" smtClean="0"/>
              <a:t>kontroverzna</a:t>
            </a:r>
            <a:r>
              <a:rPr lang="en-GB" dirty="0" smtClean="0"/>
              <a:t> </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xmlns="" val="11800312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Epiduroliza</a:t>
            </a:r>
            <a:endParaRPr lang="en-GB" dirty="0"/>
          </a:p>
        </p:txBody>
      </p:sp>
      <p:sp>
        <p:nvSpPr>
          <p:cNvPr id="3" name="Content Placeholder 2"/>
          <p:cNvSpPr>
            <a:spLocks noGrp="1"/>
          </p:cNvSpPr>
          <p:nvPr>
            <p:ph idx="1"/>
          </p:nvPr>
        </p:nvSpPr>
        <p:spPr/>
        <p:txBody>
          <a:bodyPr>
            <a:normAutofit/>
          </a:bodyPr>
          <a:lstStyle/>
          <a:p>
            <a:r>
              <a:rPr lang="en-GB" sz="2800" dirty="0" err="1" smtClean="0"/>
              <a:t>Epiduralna</a:t>
            </a:r>
            <a:r>
              <a:rPr lang="en-GB" sz="2800" dirty="0" smtClean="0"/>
              <a:t> </a:t>
            </a:r>
            <a:r>
              <a:rPr lang="en-GB" sz="2800" dirty="0" err="1" smtClean="0"/>
              <a:t>edhezioliza</a:t>
            </a:r>
            <a:r>
              <a:rPr lang="en-GB" sz="2800" dirty="0" smtClean="0"/>
              <a:t> </a:t>
            </a:r>
            <a:r>
              <a:rPr lang="en-GB" sz="2800" dirty="0" err="1" smtClean="0"/>
              <a:t>nakon</a:t>
            </a:r>
            <a:r>
              <a:rPr lang="en-GB" sz="2800" dirty="0" smtClean="0"/>
              <a:t> </a:t>
            </a:r>
            <a:r>
              <a:rPr lang="en-GB" sz="2800" dirty="0" err="1" smtClean="0"/>
              <a:t>potvrde</a:t>
            </a:r>
            <a:r>
              <a:rPr lang="en-GB" sz="2800" dirty="0" smtClean="0"/>
              <a:t> </a:t>
            </a:r>
            <a:r>
              <a:rPr lang="en-GB" sz="2800" dirty="0" err="1" smtClean="0"/>
              <a:t>fibroze</a:t>
            </a:r>
            <a:r>
              <a:rPr lang="en-GB" sz="2800" dirty="0" smtClean="0"/>
              <a:t> </a:t>
            </a:r>
            <a:r>
              <a:rPr lang="en-GB" sz="2800" dirty="0" err="1" smtClean="0"/>
              <a:t>epidurogramom</a:t>
            </a:r>
            <a:r>
              <a:rPr lang="en-GB" sz="2800" dirty="0" smtClean="0"/>
              <a:t> </a:t>
            </a:r>
            <a:r>
              <a:rPr lang="en-GB" sz="2800" dirty="0" err="1" smtClean="0"/>
              <a:t>ili</a:t>
            </a:r>
            <a:r>
              <a:rPr lang="en-GB" sz="2800" dirty="0" smtClean="0"/>
              <a:t> </a:t>
            </a:r>
            <a:r>
              <a:rPr lang="en-GB" sz="2800" dirty="0" err="1" smtClean="0"/>
              <a:t>tokom</a:t>
            </a:r>
            <a:r>
              <a:rPr lang="en-GB" sz="2800" dirty="0" smtClean="0"/>
              <a:t> </a:t>
            </a:r>
            <a:r>
              <a:rPr lang="en-GB" sz="2800" dirty="0" err="1" smtClean="0"/>
              <a:t>epiduralne</a:t>
            </a:r>
            <a:r>
              <a:rPr lang="en-GB" sz="2800" dirty="0" smtClean="0"/>
              <a:t> </a:t>
            </a:r>
            <a:r>
              <a:rPr lang="en-GB" sz="2800" dirty="0" err="1" smtClean="0"/>
              <a:t>endoskopije</a:t>
            </a:r>
            <a:r>
              <a:rPr lang="en-GB" sz="2800" dirty="0" smtClean="0"/>
              <a:t>. </a:t>
            </a:r>
            <a:r>
              <a:rPr lang="en-GB" sz="2800" dirty="0" err="1" smtClean="0"/>
              <a:t>Aplicira</a:t>
            </a:r>
            <a:r>
              <a:rPr lang="en-GB" sz="2800" dirty="0" smtClean="0"/>
              <a:t> se </a:t>
            </a:r>
            <a:r>
              <a:rPr lang="en-GB" sz="2800" dirty="0" err="1" smtClean="0"/>
              <a:t>fiziološki</a:t>
            </a:r>
            <a:r>
              <a:rPr lang="en-GB" sz="2800" dirty="0" smtClean="0"/>
              <a:t> </a:t>
            </a:r>
            <a:r>
              <a:rPr lang="en-GB" sz="2800" dirty="0" err="1" smtClean="0"/>
              <a:t>ili</a:t>
            </a:r>
            <a:r>
              <a:rPr lang="en-GB" sz="2800" dirty="0" smtClean="0"/>
              <a:t> </a:t>
            </a:r>
            <a:r>
              <a:rPr lang="en-GB" sz="2800" dirty="0" err="1" smtClean="0"/>
              <a:t>hipertoni</a:t>
            </a:r>
            <a:r>
              <a:rPr lang="en-GB" sz="2800" dirty="0" smtClean="0"/>
              <a:t> </a:t>
            </a:r>
            <a:r>
              <a:rPr lang="en-GB" sz="2800" dirty="0" err="1" smtClean="0"/>
              <a:t>NaCl</a:t>
            </a:r>
            <a:r>
              <a:rPr lang="en-GB" sz="2800" dirty="0" smtClean="0"/>
              <a:t> </a:t>
            </a:r>
            <a:r>
              <a:rPr lang="en-GB" sz="2800" dirty="0" err="1" smtClean="0"/>
              <a:t>rastvor</a:t>
            </a:r>
            <a:r>
              <a:rPr lang="en-GB" sz="2800" dirty="0" smtClean="0"/>
              <a:t>, </a:t>
            </a:r>
            <a:r>
              <a:rPr lang="en-GB" sz="2800" dirty="0" err="1" smtClean="0"/>
              <a:t>sa</a:t>
            </a:r>
            <a:r>
              <a:rPr lang="en-GB" sz="2800" dirty="0" smtClean="0"/>
              <a:t> </a:t>
            </a:r>
            <a:r>
              <a:rPr lang="en-GB" sz="2800" dirty="0" err="1" smtClean="0"/>
              <a:t>ili</a:t>
            </a:r>
            <a:r>
              <a:rPr lang="en-GB" sz="2800" dirty="0" smtClean="0"/>
              <a:t> </a:t>
            </a:r>
            <a:r>
              <a:rPr lang="en-GB" sz="2800" dirty="0" err="1" smtClean="0"/>
              <a:t>bez</a:t>
            </a:r>
            <a:r>
              <a:rPr lang="en-GB" sz="2800" dirty="0" smtClean="0"/>
              <a:t> </a:t>
            </a:r>
            <a:r>
              <a:rPr lang="en-GB" sz="2800" dirty="0" err="1" smtClean="0"/>
              <a:t>hijaluronidaze</a:t>
            </a:r>
            <a:endParaRPr lang="en-GB"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pic>
        <p:nvPicPr>
          <p:cNvPr id="5" name="Picture 2" descr="Epidurogram   &lt;ul&gt;&lt;li&gt;Normal Epidurogram looks like an inverted Christmas tree where dye enters into the dural extension o..."/>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29882" t="62215" r="35883" b="6593"/>
          <a:stretch/>
        </p:blipFill>
        <p:spPr bwMode="auto">
          <a:xfrm>
            <a:off x="5040922" y="3513993"/>
            <a:ext cx="2373923" cy="1622182"/>
          </a:xfrm>
          <a:prstGeom prst="rect">
            <a:avLst/>
          </a:prstGeom>
          <a:noFill/>
          <a:extLst>
            <a:ext uri="{909E8E84-426E-40DD-AFC4-6F175D3DCCD1}">
              <a14:hiddenFill xmlns:a14="http://schemas.microsoft.com/office/drawing/2010/main" xmlns="">
                <a:solidFill>
                  <a:srgbClr val="FFFFFF"/>
                </a:solidFill>
              </a14:hiddenFill>
            </a:ext>
          </a:extLst>
        </p:spPr>
      </p:pic>
      <p:sp>
        <p:nvSpPr>
          <p:cNvPr id="7" name="TextBox 6"/>
          <p:cNvSpPr txBox="1"/>
          <p:nvPr/>
        </p:nvSpPr>
        <p:spPr>
          <a:xfrm>
            <a:off x="4114800" y="5049715"/>
            <a:ext cx="5190793" cy="923330"/>
          </a:xfrm>
          <a:prstGeom prst="rect">
            <a:avLst/>
          </a:prstGeom>
          <a:noFill/>
        </p:spPr>
        <p:txBody>
          <a:bodyPr wrap="square" rtlCol="0">
            <a:spAutoFit/>
          </a:bodyPr>
          <a:lstStyle/>
          <a:p>
            <a:r>
              <a:rPr lang="en-GB" dirty="0" err="1" smtClean="0"/>
              <a:t>Normalni</a:t>
            </a:r>
            <a:r>
              <a:rPr lang="en-GB" dirty="0" smtClean="0"/>
              <a:t> </a:t>
            </a:r>
            <a:r>
              <a:rPr lang="en-GB" dirty="0" err="1" smtClean="0"/>
              <a:t>epidurogram-obrnuto</a:t>
            </a:r>
            <a:r>
              <a:rPr lang="en-GB" dirty="0" smtClean="0"/>
              <a:t> </a:t>
            </a:r>
            <a:r>
              <a:rPr lang="en-GB" dirty="0" err="1" smtClean="0"/>
              <a:t>božićno</a:t>
            </a:r>
            <a:r>
              <a:rPr lang="en-GB" dirty="0" smtClean="0"/>
              <a:t> </a:t>
            </a:r>
            <a:r>
              <a:rPr lang="en-GB" dirty="0" err="1" smtClean="0"/>
              <a:t>drvo</a:t>
            </a:r>
            <a:endParaRPr lang="en-GB" dirty="0" smtClean="0"/>
          </a:p>
          <a:p>
            <a:r>
              <a:rPr lang="en-GB" dirty="0" err="1" smtClean="0"/>
              <a:t>Kontrast</a:t>
            </a:r>
            <a:r>
              <a:rPr lang="en-GB" dirty="0" smtClean="0"/>
              <a:t>  </a:t>
            </a:r>
            <a:r>
              <a:rPr lang="en-GB" dirty="0" err="1" smtClean="0"/>
              <a:t>ulazi</a:t>
            </a:r>
            <a:r>
              <a:rPr lang="en-GB" dirty="0" smtClean="0"/>
              <a:t> u </a:t>
            </a:r>
            <a:r>
              <a:rPr lang="en-GB" dirty="0" err="1" smtClean="0"/>
              <a:t>duralne</a:t>
            </a:r>
            <a:r>
              <a:rPr lang="en-GB" dirty="0" smtClean="0"/>
              <a:t> </a:t>
            </a:r>
            <a:r>
              <a:rPr lang="en-GB" dirty="0" err="1" smtClean="0"/>
              <a:t>ekstenzije</a:t>
            </a:r>
            <a:r>
              <a:rPr lang="en-GB" dirty="0" smtClean="0"/>
              <a:t> </a:t>
            </a:r>
            <a:r>
              <a:rPr lang="en-GB" dirty="0" err="1" smtClean="0"/>
              <a:t>oko</a:t>
            </a:r>
            <a:r>
              <a:rPr lang="en-GB" dirty="0" smtClean="0"/>
              <a:t> </a:t>
            </a:r>
            <a:r>
              <a:rPr lang="en-GB" dirty="0" err="1" smtClean="0"/>
              <a:t>svakog</a:t>
            </a:r>
            <a:r>
              <a:rPr lang="en-GB" dirty="0" smtClean="0"/>
              <a:t> </a:t>
            </a:r>
          </a:p>
          <a:p>
            <a:r>
              <a:rPr lang="en-GB" dirty="0" err="1" smtClean="0"/>
              <a:t>nervnog</a:t>
            </a:r>
            <a:r>
              <a:rPr lang="en-GB" dirty="0" smtClean="0"/>
              <a:t> </a:t>
            </a:r>
            <a:r>
              <a:rPr lang="en-GB" dirty="0" err="1" smtClean="0"/>
              <a:t>korena</a:t>
            </a:r>
            <a:r>
              <a:rPr lang="en-GB" dirty="0" smtClean="0"/>
              <a:t>. </a:t>
            </a:r>
            <a:r>
              <a:rPr lang="en-GB" dirty="0" err="1" smtClean="0"/>
              <a:t>Defekt</a:t>
            </a:r>
            <a:r>
              <a:rPr lang="en-GB" dirty="0" smtClean="0"/>
              <a:t>- </a:t>
            </a:r>
            <a:r>
              <a:rPr lang="en-GB" dirty="0" err="1" smtClean="0"/>
              <a:t>fibroza</a:t>
            </a:r>
            <a:endParaRPr lang="en-GB" dirty="0"/>
          </a:p>
        </p:txBody>
      </p:sp>
    </p:spTree>
    <p:extLst>
      <p:ext uri="{BB962C8B-B14F-4D97-AF65-F5344CB8AC3E}">
        <p14:creationId xmlns:p14="http://schemas.microsoft.com/office/powerpoint/2010/main" xmlns="" val="22517371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21</a:t>
            </a:fld>
            <a:endParaRPr lang="en-US"/>
          </a:p>
        </p:txBody>
      </p:sp>
      <p:sp>
        <p:nvSpPr>
          <p:cNvPr id="3" name="TextBox 2"/>
          <p:cNvSpPr txBox="1"/>
          <p:nvPr/>
        </p:nvSpPr>
        <p:spPr>
          <a:xfrm>
            <a:off x="2438400" y="1219200"/>
            <a:ext cx="5110566" cy="646331"/>
          </a:xfrm>
          <a:prstGeom prst="rect">
            <a:avLst/>
          </a:prstGeom>
          <a:noFill/>
        </p:spPr>
        <p:txBody>
          <a:bodyPr wrap="none" rtlCol="0">
            <a:spAutoFit/>
          </a:bodyPr>
          <a:lstStyle/>
          <a:p>
            <a:r>
              <a:rPr lang="en-GB" sz="3600" b="1" dirty="0" smtClean="0"/>
              <a:t>Blok </a:t>
            </a:r>
            <a:r>
              <a:rPr lang="en-GB" sz="3600" b="1" dirty="0" err="1" smtClean="0"/>
              <a:t>sakroilijačnog</a:t>
            </a:r>
            <a:r>
              <a:rPr lang="en-GB" sz="3600" b="1" dirty="0" smtClean="0"/>
              <a:t> </a:t>
            </a:r>
            <a:r>
              <a:rPr lang="en-GB" sz="3600" b="1" dirty="0" err="1" smtClean="0"/>
              <a:t>zgloba</a:t>
            </a:r>
            <a:endParaRPr lang="en-GB" sz="3600" b="1" dirty="0"/>
          </a:p>
        </p:txBody>
      </p:sp>
      <p:sp>
        <p:nvSpPr>
          <p:cNvPr id="4" name="TextBox 3"/>
          <p:cNvSpPr txBox="1"/>
          <p:nvPr/>
        </p:nvSpPr>
        <p:spPr>
          <a:xfrm>
            <a:off x="152400" y="2057400"/>
            <a:ext cx="8897757" cy="1815882"/>
          </a:xfrm>
          <a:prstGeom prst="rect">
            <a:avLst/>
          </a:prstGeom>
          <a:noFill/>
        </p:spPr>
        <p:txBody>
          <a:bodyPr wrap="none" rtlCol="0">
            <a:spAutoFit/>
          </a:bodyPr>
          <a:lstStyle/>
          <a:p>
            <a:pPr marL="457200" indent="-457200">
              <a:buFont typeface="Wingdings" pitchFamily="2" charset="2"/>
              <a:buChar char="§"/>
            </a:pPr>
            <a:r>
              <a:rPr lang="en-GB" sz="2800" dirty="0" err="1" smtClean="0"/>
              <a:t>Uzrok</a:t>
            </a:r>
            <a:r>
              <a:rPr lang="en-GB" sz="2800" dirty="0" smtClean="0"/>
              <a:t>  bola u </a:t>
            </a:r>
            <a:r>
              <a:rPr lang="en-GB" sz="2800" dirty="0" err="1" smtClean="0"/>
              <a:t>donjem</a:t>
            </a:r>
            <a:r>
              <a:rPr lang="en-GB" sz="2800" dirty="0" smtClean="0"/>
              <a:t> </a:t>
            </a:r>
            <a:r>
              <a:rPr lang="en-GB" sz="2800" dirty="0" err="1" smtClean="0"/>
              <a:t>delu</a:t>
            </a:r>
            <a:r>
              <a:rPr lang="en-GB" sz="2800" dirty="0" smtClean="0"/>
              <a:t> </a:t>
            </a:r>
            <a:r>
              <a:rPr lang="en-GB" sz="2800" dirty="0" err="1" smtClean="0"/>
              <a:t>leđa</a:t>
            </a:r>
            <a:r>
              <a:rPr lang="en-GB" sz="2800" dirty="0" smtClean="0"/>
              <a:t> u 13-20% </a:t>
            </a:r>
            <a:r>
              <a:rPr lang="en-GB" sz="2800" dirty="0" err="1" smtClean="0"/>
              <a:t>slučajeva</a:t>
            </a:r>
            <a:endParaRPr lang="en-GB" sz="2800" dirty="0" smtClean="0"/>
          </a:p>
          <a:p>
            <a:pPr marL="457200" indent="-457200">
              <a:buFont typeface="Wingdings" pitchFamily="2" charset="2"/>
              <a:buChar char="§"/>
            </a:pPr>
            <a:r>
              <a:rPr lang="en-GB" sz="2800" dirty="0" err="1" smtClean="0"/>
              <a:t>Perkutana</a:t>
            </a:r>
            <a:r>
              <a:rPr lang="en-GB" sz="2800" dirty="0" smtClean="0"/>
              <a:t> </a:t>
            </a:r>
            <a:r>
              <a:rPr lang="en-GB" sz="2800" dirty="0" err="1" smtClean="0"/>
              <a:t>radifrekventna</a:t>
            </a:r>
            <a:r>
              <a:rPr lang="en-GB" sz="2800" dirty="0" smtClean="0"/>
              <a:t> </a:t>
            </a:r>
            <a:r>
              <a:rPr lang="en-GB" sz="2800" dirty="0" err="1" smtClean="0"/>
              <a:t>neurotomija</a:t>
            </a:r>
            <a:r>
              <a:rPr lang="en-GB" sz="2800" dirty="0" smtClean="0"/>
              <a:t> SI </a:t>
            </a:r>
            <a:r>
              <a:rPr lang="en-GB" sz="2800" dirty="0" err="1" smtClean="0"/>
              <a:t>zgloba</a:t>
            </a:r>
            <a:endParaRPr lang="en-GB" sz="2800" dirty="0" smtClean="0"/>
          </a:p>
          <a:p>
            <a:pPr marL="457200" indent="-457200">
              <a:buFont typeface="Wingdings" pitchFamily="2" charset="2"/>
              <a:buChar char="§"/>
            </a:pPr>
            <a:r>
              <a:rPr lang="en-GB" sz="2800" dirty="0" err="1" smtClean="0"/>
              <a:t>Injekcija</a:t>
            </a:r>
            <a:r>
              <a:rPr lang="en-GB" sz="2800" dirty="0" smtClean="0"/>
              <a:t> </a:t>
            </a:r>
            <a:r>
              <a:rPr lang="en-GB" sz="2800" dirty="0" err="1" smtClean="0"/>
              <a:t>kortikosteroida</a:t>
            </a:r>
            <a:r>
              <a:rPr lang="en-GB" sz="2800" dirty="0" smtClean="0"/>
              <a:t> u </a:t>
            </a:r>
            <a:r>
              <a:rPr lang="en-GB" sz="2800" dirty="0" err="1" smtClean="0"/>
              <a:t>sakroilijačni</a:t>
            </a:r>
            <a:r>
              <a:rPr lang="en-GB" sz="2800" dirty="0" smtClean="0"/>
              <a:t> </a:t>
            </a:r>
            <a:r>
              <a:rPr lang="en-GB" sz="2800" dirty="0" err="1" smtClean="0"/>
              <a:t>zglob</a:t>
            </a:r>
            <a:r>
              <a:rPr lang="en-GB" sz="2800" dirty="0" smtClean="0"/>
              <a:t> </a:t>
            </a:r>
            <a:r>
              <a:rPr lang="en-GB" sz="2800" dirty="0" err="1" smtClean="0"/>
              <a:t>obezbeđuje</a:t>
            </a:r>
            <a:r>
              <a:rPr lang="en-GB" sz="2800" dirty="0" smtClean="0"/>
              <a:t> </a:t>
            </a:r>
          </a:p>
          <a:p>
            <a:r>
              <a:rPr lang="en-GB" sz="2800" dirty="0"/>
              <a:t> </a:t>
            </a:r>
            <a:r>
              <a:rPr lang="en-GB" sz="2800" dirty="0" smtClean="0"/>
              <a:t>     </a:t>
            </a:r>
            <a:r>
              <a:rPr lang="en-GB" sz="2800" dirty="0" err="1" smtClean="0"/>
              <a:t>dugotrajno</a:t>
            </a:r>
            <a:r>
              <a:rPr lang="en-GB" sz="2800" dirty="0" smtClean="0"/>
              <a:t> </a:t>
            </a:r>
            <a:r>
              <a:rPr lang="en-GB" sz="2800" dirty="0" err="1" smtClean="0"/>
              <a:t>oslobađanje</a:t>
            </a:r>
            <a:r>
              <a:rPr lang="en-GB" sz="2800" dirty="0" smtClean="0"/>
              <a:t> od bola</a:t>
            </a:r>
            <a:endParaRPr lang="en-GB" sz="2800" dirty="0"/>
          </a:p>
        </p:txBody>
      </p:sp>
      <p:pic>
        <p:nvPicPr>
          <p:cNvPr id="5" name="Picture 2" descr="SACROILIAC JOINT INJECTIONS "/>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5452" t="24852" r="51183" b="16991"/>
          <a:stretch/>
        </p:blipFill>
        <p:spPr bwMode="auto">
          <a:xfrm>
            <a:off x="5884717" y="3581400"/>
            <a:ext cx="3006969" cy="302455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137170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22</a:t>
            </a:fld>
            <a:endParaRPr lang="en-US"/>
          </a:p>
        </p:txBody>
      </p:sp>
      <p:pic>
        <p:nvPicPr>
          <p:cNvPr id="3" name="Picture 2" descr="Vertebroplasty &amp; Kyphoplasty&#10; "/>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10201" t="25369" r="8102" b="6011"/>
          <a:stretch/>
        </p:blipFill>
        <p:spPr bwMode="auto">
          <a:xfrm>
            <a:off x="4038599" y="2804002"/>
            <a:ext cx="4964643" cy="3130806"/>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2209800" y="609600"/>
            <a:ext cx="4803944" cy="584775"/>
          </a:xfrm>
          <a:prstGeom prst="rect">
            <a:avLst/>
          </a:prstGeom>
          <a:noFill/>
        </p:spPr>
        <p:txBody>
          <a:bodyPr wrap="none" rtlCol="0">
            <a:spAutoFit/>
          </a:bodyPr>
          <a:lstStyle/>
          <a:p>
            <a:r>
              <a:rPr lang="en-GB" sz="3200" b="1" dirty="0" err="1" smtClean="0"/>
              <a:t>Perkutana</a:t>
            </a:r>
            <a:r>
              <a:rPr lang="en-GB" sz="3200" b="1" dirty="0" smtClean="0"/>
              <a:t> </a:t>
            </a:r>
            <a:r>
              <a:rPr lang="en-GB" sz="3200" b="1" dirty="0" err="1" smtClean="0"/>
              <a:t>vertebroplastika</a:t>
            </a:r>
            <a:endParaRPr lang="en-GB" sz="3200" b="1" dirty="0"/>
          </a:p>
        </p:txBody>
      </p:sp>
      <p:sp>
        <p:nvSpPr>
          <p:cNvPr id="5" name="TextBox 4"/>
          <p:cNvSpPr txBox="1"/>
          <p:nvPr/>
        </p:nvSpPr>
        <p:spPr>
          <a:xfrm>
            <a:off x="381000" y="1459523"/>
            <a:ext cx="8136266" cy="3046988"/>
          </a:xfrm>
          <a:prstGeom prst="rect">
            <a:avLst/>
          </a:prstGeom>
          <a:noFill/>
        </p:spPr>
        <p:txBody>
          <a:bodyPr wrap="none" rtlCol="0">
            <a:spAutoFit/>
          </a:bodyPr>
          <a:lstStyle/>
          <a:p>
            <a:pPr marL="342900" indent="-342900">
              <a:buFont typeface="Arial" pitchFamily="34" charset="0"/>
              <a:buChar char="•"/>
            </a:pPr>
            <a:r>
              <a:rPr lang="en-GB" sz="2400" dirty="0" err="1" smtClean="0"/>
              <a:t>Kod</a:t>
            </a:r>
            <a:r>
              <a:rPr lang="en-GB" sz="2400" dirty="0" smtClean="0"/>
              <a:t> </a:t>
            </a:r>
            <a:r>
              <a:rPr lang="en-GB" sz="2400" dirty="0" err="1" smtClean="0"/>
              <a:t>kompresivne</a:t>
            </a:r>
            <a:r>
              <a:rPr lang="en-GB" sz="2400" dirty="0" smtClean="0"/>
              <a:t> </a:t>
            </a:r>
            <a:r>
              <a:rPr lang="en-GB" sz="2400" dirty="0" err="1" smtClean="0"/>
              <a:t>frakture</a:t>
            </a:r>
            <a:r>
              <a:rPr lang="en-GB" sz="2400" dirty="0" smtClean="0"/>
              <a:t> </a:t>
            </a:r>
            <a:r>
              <a:rPr lang="en-GB" sz="2400" dirty="0" err="1" smtClean="0"/>
              <a:t>pršljena</a:t>
            </a:r>
            <a:r>
              <a:rPr lang="en-GB" sz="2400" dirty="0" smtClean="0"/>
              <a:t> </a:t>
            </a:r>
            <a:r>
              <a:rPr lang="en-GB" sz="2400" dirty="0" err="1" smtClean="0"/>
              <a:t>usled</a:t>
            </a:r>
            <a:r>
              <a:rPr lang="en-GB" sz="2400" dirty="0" smtClean="0"/>
              <a:t> </a:t>
            </a:r>
            <a:r>
              <a:rPr lang="en-GB" sz="2400" dirty="0" err="1" smtClean="0"/>
              <a:t>osteoporoze</a:t>
            </a:r>
            <a:r>
              <a:rPr lang="en-GB" sz="2400" dirty="0" smtClean="0"/>
              <a:t>, </a:t>
            </a:r>
          </a:p>
          <a:p>
            <a:r>
              <a:rPr lang="en-GB" sz="2400" dirty="0" smtClean="0"/>
              <a:t>     </a:t>
            </a:r>
            <a:r>
              <a:rPr lang="en-GB" sz="2400" dirty="0" err="1" smtClean="0"/>
              <a:t>karcinomskih</a:t>
            </a:r>
            <a:r>
              <a:rPr lang="en-GB" sz="2400" dirty="0" smtClean="0"/>
              <a:t> </a:t>
            </a:r>
            <a:r>
              <a:rPr lang="en-GB" sz="2400" dirty="0" err="1" smtClean="0"/>
              <a:t>metastaza</a:t>
            </a:r>
            <a:r>
              <a:rPr lang="en-GB" sz="2400" dirty="0" smtClean="0"/>
              <a:t>, </a:t>
            </a:r>
            <a:r>
              <a:rPr lang="en-GB" sz="2400" dirty="0" err="1" smtClean="0"/>
              <a:t>hemangioma</a:t>
            </a:r>
            <a:endParaRPr lang="en-GB" sz="2400" dirty="0" smtClean="0"/>
          </a:p>
          <a:p>
            <a:pPr marL="342900" indent="-342900">
              <a:buFont typeface="Arial" pitchFamily="34" charset="0"/>
              <a:buChar char="•"/>
            </a:pPr>
            <a:r>
              <a:rPr lang="en-GB" sz="2400" dirty="0" err="1" smtClean="0"/>
              <a:t>Igla</a:t>
            </a:r>
            <a:r>
              <a:rPr lang="en-GB" sz="2400" dirty="0" smtClean="0"/>
              <a:t> se pod </a:t>
            </a:r>
            <a:r>
              <a:rPr lang="en-GB" sz="2400" dirty="0" err="1" smtClean="0"/>
              <a:t>rendgenom</a:t>
            </a:r>
            <a:r>
              <a:rPr lang="en-GB" sz="2400" dirty="0" smtClean="0"/>
              <a:t> </a:t>
            </a:r>
            <a:r>
              <a:rPr lang="en-GB" sz="2400" dirty="0" err="1" smtClean="0"/>
              <a:t>uvodi</a:t>
            </a:r>
            <a:r>
              <a:rPr lang="en-GB" sz="2400" dirty="0" smtClean="0"/>
              <a:t> u </a:t>
            </a:r>
            <a:r>
              <a:rPr lang="en-GB" sz="2400" dirty="0" err="1" smtClean="0"/>
              <a:t>pršljen</a:t>
            </a:r>
            <a:r>
              <a:rPr lang="en-GB" sz="2400" dirty="0" smtClean="0"/>
              <a:t> i </a:t>
            </a:r>
            <a:r>
              <a:rPr lang="en-GB" sz="2400" dirty="0" err="1" smtClean="0"/>
              <a:t>ubrizgava</a:t>
            </a:r>
            <a:r>
              <a:rPr lang="en-GB" sz="2400" dirty="0" smtClean="0"/>
              <a:t> se </a:t>
            </a:r>
            <a:r>
              <a:rPr lang="en-GB" sz="2400" dirty="0" err="1" smtClean="0"/>
              <a:t>viskozan</a:t>
            </a:r>
            <a:endParaRPr lang="en-GB" sz="2400" dirty="0" smtClean="0"/>
          </a:p>
          <a:p>
            <a:r>
              <a:rPr lang="en-GB" sz="2400" dirty="0" smtClean="0"/>
              <a:t>     </a:t>
            </a:r>
            <a:r>
              <a:rPr lang="en-GB" sz="2400" dirty="0" err="1" smtClean="0"/>
              <a:t>koštani</a:t>
            </a:r>
            <a:r>
              <a:rPr lang="en-GB" sz="2400" dirty="0" smtClean="0"/>
              <a:t> cement</a:t>
            </a:r>
          </a:p>
          <a:p>
            <a:pPr marL="342900" indent="-342900">
              <a:buFont typeface="Arial" pitchFamily="34" charset="0"/>
              <a:buChar char="•"/>
            </a:pPr>
            <a:r>
              <a:rPr lang="en-GB" sz="2400" dirty="0" smtClean="0"/>
              <a:t>Cement ne </a:t>
            </a:r>
            <a:r>
              <a:rPr lang="en-GB" sz="2400" dirty="0" err="1" smtClean="0"/>
              <a:t>sme</a:t>
            </a:r>
            <a:r>
              <a:rPr lang="en-GB" sz="2400" dirty="0" smtClean="0"/>
              <a:t> da </a:t>
            </a:r>
            <a:r>
              <a:rPr lang="en-GB" sz="2400" dirty="0" err="1" smtClean="0"/>
              <a:t>dođe</a:t>
            </a:r>
            <a:endParaRPr lang="en-GB" sz="2400" dirty="0" smtClean="0"/>
          </a:p>
          <a:p>
            <a:r>
              <a:rPr lang="en-GB" sz="2400" dirty="0"/>
              <a:t> </a:t>
            </a:r>
            <a:r>
              <a:rPr lang="en-GB" sz="2400" dirty="0" smtClean="0"/>
              <a:t>     u </a:t>
            </a:r>
            <a:r>
              <a:rPr lang="en-GB" sz="2400" dirty="0" err="1" smtClean="0"/>
              <a:t>kontakt</a:t>
            </a:r>
            <a:r>
              <a:rPr lang="en-GB" sz="2400" dirty="0" smtClean="0"/>
              <a:t> </a:t>
            </a:r>
            <a:r>
              <a:rPr lang="en-GB" sz="2400" dirty="0" err="1" smtClean="0"/>
              <a:t>sa</a:t>
            </a:r>
            <a:r>
              <a:rPr lang="en-GB" sz="2400" dirty="0" smtClean="0"/>
              <a:t> </a:t>
            </a:r>
            <a:r>
              <a:rPr lang="en-GB" sz="2400" dirty="0" err="1" smtClean="0"/>
              <a:t>nervima</a:t>
            </a:r>
            <a:endParaRPr lang="en-GB" sz="2400" dirty="0" smtClean="0"/>
          </a:p>
          <a:p>
            <a:pPr marL="342900" indent="-342900">
              <a:buFont typeface="Arial" pitchFamily="34" charset="0"/>
              <a:buChar char="•"/>
            </a:pPr>
            <a:r>
              <a:rPr lang="en-GB" sz="2400" dirty="0" err="1" smtClean="0"/>
              <a:t>Stabilizacija</a:t>
            </a:r>
            <a:r>
              <a:rPr lang="en-GB" sz="2400" dirty="0" smtClean="0"/>
              <a:t> i </a:t>
            </a:r>
            <a:r>
              <a:rPr lang="en-GB" sz="2400" dirty="0" err="1" smtClean="0"/>
              <a:t>oslobađanje</a:t>
            </a:r>
            <a:endParaRPr lang="en-GB" sz="2400" dirty="0" smtClean="0"/>
          </a:p>
          <a:p>
            <a:r>
              <a:rPr lang="en-GB" sz="2400" dirty="0" smtClean="0"/>
              <a:t>      od bola</a:t>
            </a:r>
            <a:endParaRPr lang="en-GB" sz="2400" dirty="0"/>
          </a:p>
        </p:txBody>
      </p:sp>
    </p:spTree>
    <p:extLst>
      <p:ext uri="{BB962C8B-B14F-4D97-AF65-F5344CB8AC3E}">
        <p14:creationId xmlns:p14="http://schemas.microsoft.com/office/powerpoint/2010/main" xmlns="" val="1046264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p:txBody>
          <a:bodyPr>
            <a:normAutofit fontScale="90000"/>
          </a:bodyPr>
          <a:lstStyle/>
          <a:p>
            <a:pPr eaLnBrk="1" hangingPunct="1"/>
            <a:r>
              <a:rPr lang="en-US" altLang="en-US" dirty="0" err="1" smtClean="0">
                <a:ea typeface="ＭＳ Ｐゴシック" pitchFamily="34" charset="-128"/>
              </a:rPr>
              <a:t>Blokovi</a:t>
            </a:r>
            <a:r>
              <a:rPr lang="en-US" altLang="en-US" dirty="0" smtClean="0">
                <a:ea typeface="ＭＳ Ｐゴシック" pitchFamily="34" charset="-128"/>
              </a:rPr>
              <a:t> </a:t>
            </a:r>
            <a:r>
              <a:rPr lang="en-US" altLang="en-US" dirty="0" err="1" smtClean="0">
                <a:ea typeface="ＭＳ Ｐゴシック" pitchFamily="34" charset="-128"/>
              </a:rPr>
              <a:t>za</a:t>
            </a:r>
            <a:r>
              <a:rPr lang="en-US" altLang="en-US" dirty="0" smtClean="0">
                <a:ea typeface="ＭＳ Ｐゴシック" pitchFamily="34" charset="-128"/>
              </a:rPr>
              <a:t> </a:t>
            </a:r>
            <a:r>
              <a:rPr lang="en-US" altLang="en-US" dirty="0" err="1" smtClean="0">
                <a:ea typeface="ＭＳ Ｐゴシック" pitchFamily="34" charset="-128"/>
              </a:rPr>
              <a:t>glavobolju</a:t>
            </a:r>
            <a:r>
              <a:rPr lang="en-US" altLang="en-US" dirty="0" smtClean="0">
                <a:ea typeface="ＭＳ Ｐゴシック" pitchFamily="34" charset="-128"/>
              </a:rPr>
              <a:t>:</a:t>
            </a:r>
            <a:br>
              <a:rPr lang="en-US" altLang="en-US" dirty="0" smtClean="0">
                <a:ea typeface="ＭＳ Ｐゴシック" pitchFamily="34" charset="-128"/>
              </a:rPr>
            </a:br>
            <a:r>
              <a:rPr lang="en-US" altLang="en-US" dirty="0" err="1" smtClean="0">
                <a:ea typeface="ＭＳ Ｐゴシック" pitchFamily="34" charset="-128"/>
              </a:rPr>
              <a:t>okcipitalni</a:t>
            </a:r>
            <a:r>
              <a:rPr lang="en-US" altLang="en-US" dirty="0" smtClean="0">
                <a:ea typeface="ＭＳ Ｐゴシック" pitchFamily="34" charset="-128"/>
              </a:rPr>
              <a:t> i </a:t>
            </a:r>
            <a:r>
              <a:rPr lang="en-US" altLang="en-US" dirty="0" err="1" smtClean="0">
                <a:ea typeface="ＭＳ Ｐゴシック" pitchFamily="34" charset="-128"/>
              </a:rPr>
              <a:t>blok</a:t>
            </a:r>
            <a:r>
              <a:rPr lang="en-US" altLang="en-US" dirty="0" smtClean="0">
                <a:ea typeface="ＭＳ Ｐゴシック" pitchFamily="34" charset="-128"/>
              </a:rPr>
              <a:t> C2 </a:t>
            </a:r>
            <a:r>
              <a:rPr lang="en-US" altLang="en-US" dirty="0" err="1" smtClean="0">
                <a:ea typeface="ＭＳ Ｐゴシック" pitchFamily="34" charset="-128"/>
              </a:rPr>
              <a:t>nervnog</a:t>
            </a:r>
            <a:r>
              <a:rPr lang="en-US" altLang="en-US" dirty="0" smtClean="0">
                <a:ea typeface="ＭＳ Ｐゴシック" pitchFamily="34" charset="-128"/>
              </a:rPr>
              <a:t> </a:t>
            </a:r>
            <a:r>
              <a:rPr lang="en-US" altLang="en-US" dirty="0" err="1" smtClean="0">
                <a:ea typeface="ＭＳ Ｐゴシック" pitchFamily="34" charset="-128"/>
              </a:rPr>
              <a:t>korena</a:t>
            </a:r>
            <a:endParaRPr lang="en-US" altLang="en-US" dirty="0" smtClean="0">
              <a:ea typeface="ＭＳ Ｐゴシック" pitchFamily="34" charset="-128"/>
            </a:endParaRPr>
          </a:p>
        </p:txBody>
      </p:sp>
      <p:sp>
        <p:nvSpPr>
          <p:cNvPr id="75779" name="Content Placeholder 2"/>
          <p:cNvSpPr>
            <a:spLocks noGrp="1"/>
          </p:cNvSpPr>
          <p:nvPr>
            <p:ph idx="1"/>
          </p:nvPr>
        </p:nvSpPr>
        <p:spPr/>
        <p:txBody>
          <a:bodyPr/>
          <a:lstStyle/>
          <a:p>
            <a:pPr eaLnBrk="1" hangingPunct="1"/>
            <a:endParaRPr lang="en-US" altLang="en-US" dirty="0" smtClean="0">
              <a:ea typeface="ＭＳ Ｐゴシック" pitchFamily="34" charset="-128"/>
            </a:endParaRPr>
          </a:p>
        </p:txBody>
      </p:sp>
      <p:pic>
        <p:nvPicPr>
          <p:cNvPr id="75780" name="Picture 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778933" y="2149475"/>
            <a:ext cx="2506133" cy="3175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5781" name="Picture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5696656" y="2209800"/>
            <a:ext cx="3066344" cy="2590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5782" name="Picture 6"/>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3420534" y="3048000"/>
            <a:ext cx="1906412" cy="2895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2284711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24</a:t>
            </a:fld>
            <a:endParaRPr lang="en-US"/>
          </a:p>
        </p:txBody>
      </p:sp>
      <p:pic>
        <p:nvPicPr>
          <p:cNvPr id="2050" name="Picture 2" descr="Sympathetic Block&#10;&#10;   Entails injecting local anesthetic around the sympathetic&#10;    nerves in cervical(Stellate Ganglion ..."/>
          <p:cNvPicPr>
            <a:picLocks noChangeAspect="1" noChangeArrowheads="1"/>
          </p:cNvPicPr>
          <p:nvPr/>
        </p:nvPicPr>
        <p:blipFill rotWithShape="1">
          <a:blip r:embed="rId2">
            <a:extLst>
              <a:ext uri="{28A0092B-C50C-407E-A947-70E740481C1C}">
                <a14:useLocalDpi xmlns:a14="http://schemas.microsoft.com/office/drawing/2010/main" xmlns="" val="0"/>
              </a:ext>
            </a:extLst>
          </a:blip>
          <a:srcRect t="59679"/>
          <a:stretch/>
        </p:blipFill>
        <p:spPr bwMode="auto">
          <a:xfrm>
            <a:off x="838200" y="4018085"/>
            <a:ext cx="6934200" cy="2096966"/>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2971800" y="762000"/>
            <a:ext cx="3102644" cy="646331"/>
          </a:xfrm>
          <a:prstGeom prst="rect">
            <a:avLst/>
          </a:prstGeom>
          <a:noFill/>
        </p:spPr>
        <p:txBody>
          <a:bodyPr wrap="none" rtlCol="0">
            <a:spAutoFit/>
          </a:bodyPr>
          <a:lstStyle/>
          <a:p>
            <a:r>
              <a:rPr lang="en-GB" sz="3600" b="1" dirty="0" err="1" smtClean="0"/>
              <a:t>Simpatički</a:t>
            </a:r>
            <a:r>
              <a:rPr lang="en-GB" sz="3600" b="1" dirty="0" smtClean="0"/>
              <a:t> </a:t>
            </a:r>
            <a:r>
              <a:rPr lang="en-GB" sz="3600" b="1" dirty="0" err="1" smtClean="0"/>
              <a:t>blok</a:t>
            </a:r>
            <a:endParaRPr lang="en-GB" sz="3600" b="1" dirty="0"/>
          </a:p>
        </p:txBody>
      </p:sp>
      <p:sp>
        <p:nvSpPr>
          <p:cNvPr id="4" name="TextBox 3"/>
          <p:cNvSpPr txBox="1"/>
          <p:nvPr/>
        </p:nvSpPr>
        <p:spPr>
          <a:xfrm>
            <a:off x="228599" y="1709761"/>
            <a:ext cx="8018542" cy="2677656"/>
          </a:xfrm>
          <a:prstGeom prst="rect">
            <a:avLst/>
          </a:prstGeom>
          <a:noFill/>
        </p:spPr>
        <p:txBody>
          <a:bodyPr wrap="none" rtlCol="0">
            <a:spAutoFit/>
          </a:bodyPr>
          <a:lstStyle/>
          <a:p>
            <a:pPr marL="285750" indent="-285750">
              <a:buFont typeface="Wingdings" pitchFamily="2" charset="2"/>
              <a:buChar char="q"/>
            </a:pPr>
            <a:r>
              <a:rPr lang="en-GB" sz="2400" dirty="0" err="1" smtClean="0"/>
              <a:t>Blokada</a:t>
            </a:r>
            <a:r>
              <a:rPr lang="en-GB" sz="2400" dirty="0" smtClean="0"/>
              <a:t> </a:t>
            </a:r>
            <a:r>
              <a:rPr lang="en-GB" sz="2400" dirty="0" err="1" smtClean="0"/>
              <a:t>simpatikusa</a:t>
            </a:r>
            <a:r>
              <a:rPr lang="en-GB" sz="2400" dirty="0" smtClean="0"/>
              <a:t> u </a:t>
            </a:r>
            <a:r>
              <a:rPr lang="en-GB" sz="2400" dirty="0" err="1" smtClean="0"/>
              <a:t>predelu</a:t>
            </a:r>
            <a:r>
              <a:rPr lang="en-GB" sz="2400" dirty="0" smtClean="0"/>
              <a:t> </a:t>
            </a:r>
            <a:r>
              <a:rPr lang="en-GB" sz="2400" dirty="0" err="1" smtClean="0"/>
              <a:t>vrata</a:t>
            </a:r>
            <a:r>
              <a:rPr lang="en-GB" sz="2400" dirty="0" smtClean="0"/>
              <a:t> - Stellate ganglion </a:t>
            </a:r>
            <a:r>
              <a:rPr lang="en-GB" sz="2400" dirty="0" err="1" smtClean="0"/>
              <a:t>ili</a:t>
            </a:r>
            <a:r>
              <a:rPr lang="en-GB" sz="2400" dirty="0" smtClean="0"/>
              <a:t> </a:t>
            </a:r>
          </a:p>
          <a:p>
            <a:r>
              <a:rPr lang="en-GB" sz="2400" dirty="0" smtClean="0"/>
              <a:t>     u </a:t>
            </a:r>
            <a:r>
              <a:rPr lang="en-GB" sz="2400" dirty="0" err="1" smtClean="0"/>
              <a:t>lumbalnoj</a:t>
            </a:r>
            <a:r>
              <a:rPr lang="en-GB" sz="2400" dirty="0" smtClean="0"/>
              <a:t> </a:t>
            </a:r>
            <a:r>
              <a:rPr lang="en-GB" sz="2400" dirty="0" err="1" smtClean="0"/>
              <a:t>regiji</a:t>
            </a:r>
            <a:endParaRPr lang="en-GB" sz="2400" dirty="0" smtClean="0"/>
          </a:p>
          <a:p>
            <a:pPr marL="285750" indent="-285750">
              <a:buFont typeface="Wingdings" pitchFamily="2" charset="2"/>
              <a:buChar char="q"/>
            </a:pPr>
            <a:r>
              <a:rPr lang="en-GB" sz="2400" dirty="0" err="1" smtClean="0"/>
              <a:t>Uglavnom</a:t>
            </a:r>
            <a:r>
              <a:rPr lang="en-GB" sz="2400" dirty="0" smtClean="0"/>
              <a:t> </a:t>
            </a:r>
            <a:r>
              <a:rPr lang="en-GB" sz="2400" dirty="0" err="1" smtClean="0"/>
              <a:t>dijagnostički</a:t>
            </a:r>
            <a:r>
              <a:rPr lang="en-GB" sz="2400" dirty="0" smtClean="0"/>
              <a:t> </a:t>
            </a:r>
            <a:r>
              <a:rPr lang="en-GB" sz="2400" dirty="0" err="1" smtClean="0"/>
              <a:t>za</a:t>
            </a:r>
            <a:r>
              <a:rPr lang="en-GB" sz="2400" dirty="0" smtClean="0"/>
              <a:t> </a:t>
            </a:r>
            <a:r>
              <a:rPr lang="en-GB" sz="2400" dirty="0" err="1" smtClean="0"/>
              <a:t>potvrdu</a:t>
            </a:r>
            <a:r>
              <a:rPr lang="en-GB" sz="2400" dirty="0" smtClean="0"/>
              <a:t> </a:t>
            </a:r>
            <a:r>
              <a:rPr lang="en-GB" sz="2400" dirty="0" err="1" smtClean="0"/>
              <a:t>kompleksnog</a:t>
            </a:r>
            <a:r>
              <a:rPr lang="en-GB" sz="2400" dirty="0" smtClean="0"/>
              <a:t> </a:t>
            </a:r>
            <a:r>
              <a:rPr lang="en-GB" sz="2400" dirty="0" err="1" smtClean="0"/>
              <a:t>regionalnog</a:t>
            </a:r>
            <a:endParaRPr lang="en-GB" sz="2400" dirty="0" smtClean="0"/>
          </a:p>
          <a:p>
            <a:r>
              <a:rPr lang="en-GB" sz="2400" dirty="0"/>
              <a:t> </a:t>
            </a:r>
            <a:r>
              <a:rPr lang="en-GB" sz="2400" dirty="0" smtClean="0"/>
              <a:t>    </a:t>
            </a:r>
            <a:r>
              <a:rPr lang="en-GB" sz="2400" dirty="0" err="1" smtClean="0"/>
              <a:t>bolnog</a:t>
            </a:r>
            <a:r>
              <a:rPr lang="en-GB" sz="2400" dirty="0" smtClean="0"/>
              <a:t> </a:t>
            </a:r>
            <a:r>
              <a:rPr lang="en-GB" sz="2400" dirty="0" err="1" smtClean="0"/>
              <a:t>sibdroma</a:t>
            </a:r>
            <a:endParaRPr lang="en-GB" sz="2400" dirty="0" smtClean="0"/>
          </a:p>
          <a:p>
            <a:pPr marL="285750" indent="-285750">
              <a:buFont typeface="Wingdings" pitchFamily="2" charset="2"/>
              <a:buChar char="q"/>
            </a:pPr>
            <a:r>
              <a:rPr lang="en-GB" sz="2400" dirty="0" smtClean="0"/>
              <a:t> </a:t>
            </a:r>
            <a:r>
              <a:rPr lang="en-GB" sz="2400" dirty="0" err="1" smtClean="0"/>
              <a:t>Terapijski</a:t>
            </a:r>
            <a:r>
              <a:rPr lang="en-GB" sz="2400" dirty="0" smtClean="0"/>
              <a:t>: KRBS </a:t>
            </a:r>
            <a:r>
              <a:rPr lang="en-GB" sz="2400" dirty="0" err="1" smtClean="0"/>
              <a:t>gornjih</a:t>
            </a:r>
            <a:r>
              <a:rPr lang="en-GB" sz="2400" dirty="0" smtClean="0"/>
              <a:t> i </a:t>
            </a:r>
            <a:r>
              <a:rPr lang="en-GB" sz="2400" dirty="0" err="1" smtClean="0"/>
              <a:t>donjih</a:t>
            </a:r>
            <a:r>
              <a:rPr lang="en-GB" sz="2400" dirty="0" smtClean="0"/>
              <a:t> </a:t>
            </a:r>
            <a:r>
              <a:rPr lang="en-GB" sz="2400" dirty="0" err="1" smtClean="0"/>
              <a:t>ekstremiteta</a:t>
            </a:r>
            <a:r>
              <a:rPr lang="en-GB" sz="2400" dirty="0" smtClean="0"/>
              <a:t>, </a:t>
            </a:r>
            <a:r>
              <a:rPr lang="en-GB" sz="2400" dirty="0" err="1" smtClean="0"/>
              <a:t>vaskularna</a:t>
            </a:r>
            <a:endParaRPr lang="en-GB" sz="2400" dirty="0" smtClean="0"/>
          </a:p>
          <a:p>
            <a:r>
              <a:rPr lang="en-GB" sz="2400" dirty="0"/>
              <a:t> </a:t>
            </a:r>
            <a:r>
              <a:rPr lang="en-GB" sz="2400" dirty="0" smtClean="0"/>
              <a:t>     </a:t>
            </a:r>
            <a:r>
              <a:rPr lang="en-GB" sz="2400" dirty="0" err="1" smtClean="0"/>
              <a:t>insuficijencija</a:t>
            </a:r>
            <a:r>
              <a:rPr lang="en-GB" sz="2400" dirty="0" smtClean="0"/>
              <a:t>, </a:t>
            </a:r>
            <a:r>
              <a:rPr lang="en-GB" sz="2400" dirty="0" err="1" smtClean="0"/>
              <a:t>refrakterna</a:t>
            </a:r>
            <a:r>
              <a:rPr lang="en-GB" sz="2400" dirty="0" smtClean="0"/>
              <a:t> angina; </a:t>
            </a:r>
            <a:r>
              <a:rPr lang="en-GB" sz="2400" dirty="0" err="1" smtClean="0"/>
              <a:t>Lokalni</a:t>
            </a:r>
            <a:r>
              <a:rPr lang="en-GB" sz="2400" dirty="0" smtClean="0"/>
              <a:t> </a:t>
            </a:r>
            <a:r>
              <a:rPr lang="en-GB" sz="2400" dirty="0" err="1" smtClean="0"/>
              <a:t>anestetik</a:t>
            </a:r>
            <a:r>
              <a:rPr lang="en-GB" sz="2400" dirty="0" smtClean="0"/>
              <a:t> </a:t>
            </a:r>
            <a:r>
              <a:rPr lang="en-GB" sz="2400" dirty="0" err="1" smtClean="0"/>
              <a:t>ili</a:t>
            </a:r>
            <a:r>
              <a:rPr lang="en-GB" sz="2400" dirty="0" smtClean="0"/>
              <a:t> </a:t>
            </a:r>
          </a:p>
          <a:p>
            <a:r>
              <a:rPr lang="en-GB" sz="2400" dirty="0"/>
              <a:t> </a:t>
            </a:r>
            <a:r>
              <a:rPr lang="en-GB" sz="2400" dirty="0" smtClean="0"/>
              <a:t>     </a:t>
            </a:r>
            <a:r>
              <a:rPr lang="en-GB" sz="2400" dirty="0" err="1" smtClean="0"/>
              <a:t>neuroliza</a:t>
            </a:r>
            <a:endParaRPr lang="en-GB" sz="2400" dirty="0"/>
          </a:p>
        </p:txBody>
      </p:sp>
    </p:spTree>
    <p:extLst>
      <p:ext uri="{BB962C8B-B14F-4D97-AF65-F5344CB8AC3E}">
        <p14:creationId xmlns:p14="http://schemas.microsoft.com/office/powerpoint/2010/main" xmlns="" val="42491248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25</a:t>
            </a:fld>
            <a:endParaRPr lang="en-US"/>
          </a:p>
        </p:txBody>
      </p:sp>
      <p:pic>
        <p:nvPicPr>
          <p:cNvPr id="3" name="Picture 2" descr="SPINAL CORD STIMULATOR&#10; "/>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6935" t="30312" r="6144" b="5086"/>
          <a:stretch/>
        </p:blipFill>
        <p:spPr bwMode="auto">
          <a:xfrm>
            <a:off x="3733800" y="1752600"/>
            <a:ext cx="5282119" cy="2947482"/>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1066800" y="765620"/>
            <a:ext cx="7301614" cy="584775"/>
          </a:xfrm>
          <a:prstGeom prst="rect">
            <a:avLst/>
          </a:prstGeom>
          <a:noFill/>
        </p:spPr>
        <p:txBody>
          <a:bodyPr wrap="none" rtlCol="0">
            <a:spAutoFit/>
          </a:bodyPr>
          <a:lstStyle/>
          <a:p>
            <a:r>
              <a:rPr lang="en-GB" sz="3200" b="1" dirty="0" err="1" smtClean="0"/>
              <a:t>Stimulacione</a:t>
            </a:r>
            <a:r>
              <a:rPr lang="en-GB" sz="3200" b="1" dirty="0" smtClean="0"/>
              <a:t> (</a:t>
            </a:r>
            <a:r>
              <a:rPr lang="en-GB" sz="3200" b="1" dirty="0" err="1" smtClean="0"/>
              <a:t>neuromodulacija</a:t>
            </a:r>
            <a:r>
              <a:rPr lang="en-GB" sz="3200" b="1" dirty="0" smtClean="0"/>
              <a:t>) </a:t>
            </a:r>
            <a:r>
              <a:rPr lang="en-GB" sz="3200" b="1" dirty="0" err="1" smtClean="0"/>
              <a:t>tehnike</a:t>
            </a:r>
            <a:r>
              <a:rPr lang="en-GB" sz="3200" b="1" dirty="0" smtClean="0"/>
              <a:t> </a:t>
            </a:r>
            <a:endParaRPr lang="en-GB" sz="3200" b="1" dirty="0"/>
          </a:p>
        </p:txBody>
      </p:sp>
      <p:sp>
        <p:nvSpPr>
          <p:cNvPr id="5" name="TextBox 4"/>
          <p:cNvSpPr txBox="1"/>
          <p:nvPr/>
        </p:nvSpPr>
        <p:spPr>
          <a:xfrm>
            <a:off x="304800" y="2209800"/>
            <a:ext cx="3193310" cy="646331"/>
          </a:xfrm>
          <a:prstGeom prst="rect">
            <a:avLst/>
          </a:prstGeom>
          <a:noFill/>
        </p:spPr>
        <p:txBody>
          <a:bodyPr wrap="none" rtlCol="0">
            <a:spAutoFit/>
          </a:bodyPr>
          <a:lstStyle/>
          <a:p>
            <a:pPr marL="285750" indent="-285750">
              <a:buFont typeface="Wingdings" pitchFamily="2" charset="2"/>
              <a:buChar char="q"/>
            </a:pPr>
            <a:r>
              <a:rPr lang="en-GB" dirty="0" err="1" smtClean="0"/>
              <a:t>Stimulacija</a:t>
            </a:r>
            <a:r>
              <a:rPr lang="en-GB" dirty="0" smtClean="0"/>
              <a:t> </a:t>
            </a:r>
            <a:r>
              <a:rPr lang="en-GB" dirty="0" err="1" smtClean="0"/>
              <a:t>kičmene</a:t>
            </a:r>
            <a:r>
              <a:rPr lang="en-GB" dirty="0" smtClean="0"/>
              <a:t> </a:t>
            </a:r>
            <a:r>
              <a:rPr lang="en-GB" dirty="0" err="1" smtClean="0"/>
              <a:t>moždine</a:t>
            </a:r>
            <a:endParaRPr lang="en-GB" dirty="0" smtClean="0"/>
          </a:p>
          <a:p>
            <a:pPr marL="285750" indent="-285750">
              <a:buFont typeface="Wingdings" pitchFamily="2" charset="2"/>
              <a:buChar char="q"/>
            </a:pPr>
            <a:r>
              <a:rPr lang="en-GB" dirty="0" err="1" smtClean="0"/>
              <a:t>Periferna</a:t>
            </a:r>
            <a:r>
              <a:rPr lang="en-GB" dirty="0" smtClean="0"/>
              <a:t> </a:t>
            </a:r>
            <a:r>
              <a:rPr lang="en-GB" dirty="0" err="1" smtClean="0"/>
              <a:t>nervna</a:t>
            </a:r>
            <a:r>
              <a:rPr lang="en-GB" dirty="0" smtClean="0"/>
              <a:t> </a:t>
            </a:r>
            <a:r>
              <a:rPr lang="en-GB" dirty="0" err="1" smtClean="0"/>
              <a:t>stimulacija</a:t>
            </a:r>
            <a:r>
              <a:rPr lang="en-GB" dirty="0" smtClean="0"/>
              <a:t> </a:t>
            </a:r>
            <a:endParaRPr lang="en-GB" dirty="0"/>
          </a:p>
        </p:txBody>
      </p:sp>
    </p:spTree>
    <p:extLst>
      <p:ext uri="{BB962C8B-B14F-4D97-AF65-F5344CB8AC3E}">
        <p14:creationId xmlns:p14="http://schemas.microsoft.com/office/powerpoint/2010/main" xmlns="" val="9021941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err="1" smtClean="0"/>
              <a:t>Interventno</a:t>
            </a:r>
            <a:r>
              <a:rPr lang="en-GB" dirty="0" smtClean="0"/>
              <a:t> </a:t>
            </a:r>
            <a:r>
              <a:rPr lang="en-GB" dirty="0" err="1" smtClean="0"/>
              <a:t>lečenje</a:t>
            </a:r>
            <a:r>
              <a:rPr lang="en-GB" dirty="0" smtClean="0"/>
              <a:t> </a:t>
            </a:r>
            <a:r>
              <a:rPr lang="en-GB" dirty="0" err="1" smtClean="0"/>
              <a:t>akutnog</a:t>
            </a:r>
            <a:r>
              <a:rPr lang="en-GB" dirty="0" smtClean="0"/>
              <a:t> bola</a:t>
            </a:r>
            <a:br>
              <a:rPr lang="en-GB" dirty="0" smtClean="0"/>
            </a:br>
            <a:r>
              <a:rPr lang="en-GB" dirty="0" err="1" smtClean="0"/>
              <a:t>postoperativni</a:t>
            </a:r>
            <a:r>
              <a:rPr lang="en-GB" dirty="0" smtClean="0"/>
              <a:t>, </a:t>
            </a:r>
            <a:r>
              <a:rPr lang="en-GB" dirty="0" err="1" smtClean="0"/>
              <a:t>posttraumatski</a:t>
            </a:r>
            <a:endParaRPr lang="en-GB" dirty="0"/>
          </a:p>
        </p:txBody>
      </p:sp>
      <p:sp>
        <p:nvSpPr>
          <p:cNvPr id="3" name="Content Placeholder 2"/>
          <p:cNvSpPr>
            <a:spLocks noGrp="1"/>
          </p:cNvSpPr>
          <p:nvPr>
            <p:ph idx="1"/>
          </p:nvPr>
        </p:nvSpPr>
        <p:spPr/>
        <p:txBody>
          <a:bodyPr/>
          <a:lstStyle/>
          <a:p>
            <a:r>
              <a:rPr lang="en-GB" dirty="0" err="1" smtClean="0"/>
              <a:t>Kontinuirana</a:t>
            </a:r>
            <a:r>
              <a:rPr lang="en-GB" dirty="0" smtClean="0"/>
              <a:t> </a:t>
            </a:r>
            <a:r>
              <a:rPr lang="en-GB" dirty="0" err="1" smtClean="0"/>
              <a:t>epiduralna</a:t>
            </a:r>
            <a:r>
              <a:rPr lang="en-GB" dirty="0" smtClean="0"/>
              <a:t> </a:t>
            </a:r>
            <a:r>
              <a:rPr lang="en-GB" dirty="0" err="1" smtClean="0"/>
              <a:t>analgezija</a:t>
            </a:r>
            <a:r>
              <a:rPr lang="en-GB" dirty="0" smtClean="0"/>
              <a:t> (PCEA)</a:t>
            </a:r>
          </a:p>
          <a:p>
            <a:r>
              <a:rPr lang="en-GB" dirty="0" err="1" smtClean="0"/>
              <a:t>Spinalna</a:t>
            </a:r>
            <a:r>
              <a:rPr lang="en-GB" dirty="0" smtClean="0"/>
              <a:t> </a:t>
            </a:r>
            <a:r>
              <a:rPr lang="en-GB" dirty="0" err="1" smtClean="0"/>
              <a:t>analgezija</a:t>
            </a:r>
            <a:endParaRPr lang="en-GB" dirty="0" smtClean="0"/>
          </a:p>
          <a:p>
            <a:r>
              <a:rPr lang="en-GB" dirty="0" err="1" smtClean="0"/>
              <a:t>Periferni</a:t>
            </a:r>
            <a:r>
              <a:rPr lang="en-GB" dirty="0" smtClean="0"/>
              <a:t> </a:t>
            </a:r>
            <a:r>
              <a:rPr lang="en-GB" dirty="0" err="1" smtClean="0"/>
              <a:t>nervni</a:t>
            </a:r>
            <a:r>
              <a:rPr lang="en-GB" dirty="0" smtClean="0"/>
              <a:t> </a:t>
            </a:r>
            <a:r>
              <a:rPr lang="en-GB" dirty="0" err="1" smtClean="0"/>
              <a:t>blokovi</a:t>
            </a:r>
            <a:r>
              <a:rPr lang="en-GB" dirty="0" smtClean="0"/>
              <a:t> (</a:t>
            </a:r>
            <a:r>
              <a:rPr lang="en-GB" dirty="0" err="1" smtClean="0"/>
              <a:t>jednokratni</a:t>
            </a:r>
            <a:r>
              <a:rPr lang="en-GB" dirty="0" smtClean="0"/>
              <a:t>, </a:t>
            </a:r>
            <a:r>
              <a:rPr lang="en-GB" dirty="0" err="1" smtClean="0"/>
              <a:t>kontinuirani</a:t>
            </a:r>
            <a:r>
              <a:rPr lang="en-GB" dirty="0" smtClean="0"/>
              <a:t>)</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xmlns="" val="13914016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P</a:t>
            </a:r>
            <a:r>
              <a:rPr lang="en-GB" dirty="0" err="1" smtClean="0"/>
              <a:t>rednosti</a:t>
            </a:r>
            <a:endParaRPr lang="en-GB" dirty="0"/>
          </a:p>
        </p:txBody>
      </p:sp>
      <p:sp>
        <p:nvSpPr>
          <p:cNvPr id="3" name="Content Placeholder 2"/>
          <p:cNvSpPr>
            <a:spLocks noGrp="1"/>
          </p:cNvSpPr>
          <p:nvPr>
            <p:ph idx="1"/>
          </p:nvPr>
        </p:nvSpPr>
        <p:spPr/>
        <p:txBody>
          <a:bodyPr>
            <a:normAutofit fontScale="92500" lnSpcReduction="20000"/>
          </a:bodyPr>
          <a:lstStyle/>
          <a:p>
            <a:pPr>
              <a:buFont typeface="Wingdings" pitchFamily="2" charset="2"/>
              <a:buChar char="§"/>
            </a:pPr>
            <a:r>
              <a:rPr lang="en-GB" dirty="0" err="1" smtClean="0"/>
              <a:t>Bolja</a:t>
            </a:r>
            <a:r>
              <a:rPr lang="en-GB" dirty="0" smtClean="0"/>
              <a:t> </a:t>
            </a:r>
            <a:r>
              <a:rPr lang="en-GB" dirty="0" err="1" smtClean="0"/>
              <a:t>analgezija</a:t>
            </a:r>
            <a:endParaRPr lang="en-GB" dirty="0" smtClean="0"/>
          </a:p>
          <a:p>
            <a:pPr>
              <a:buFont typeface="Wingdings" pitchFamily="2" charset="2"/>
              <a:buChar char="§"/>
            </a:pPr>
            <a:r>
              <a:rPr lang="en-GB" dirty="0" err="1" smtClean="0"/>
              <a:t>Manje</a:t>
            </a:r>
            <a:r>
              <a:rPr lang="en-GB" dirty="0" smtClean="0"/>
              <a:t> doze </a:t>
            </a:r>
            <a:r>
              <a:rPr lang="en-GB" dirty="0" err="1" smtClean="0"/>
              <a:t>lekova</a:t>
            </a:r>
            <a:r>
              <a:rPr lang="en-GB" dirty="0" smtClean="0"/>
              <a:t>, </a:t>
            </a:r>
            <a:r>
              <a:rPr lang="en-GB" dirty="0" err="1" smtClean="0"/>
              <a:t>manje</a:t>
            </a:r>
            <a:r>
              <a:rPr lang="en-GB" dirty="0" smtClean="0"/>
              <a:t> </a:t>
            </a:r>
            <a:r>
              <a:rPr lang="en-GB" dirty="0" err="1" smtClean="0"/>
              <a:t>neželjenih</a:t>
            </a:r>
            <a:r>
              <a:rPr lang="en-GB" dirty="0" smtClean="0"/>
              <a:t> </a:t>
            </a:r>
            <a:r>
              <a:rPr lang="en-GB" dirty="0" err="1" smtClean="0"/>
              <a:t>efekata</a:t>
            </a:r>
            <a:endParaRPr lang="en-GB" dirty="0" smtClean="0"/>
          </a:p>
          <a:p>
            <a:pPr>
              <a:buFont typeface="Wingdings" pitchFamily="2" charset="2"/>
              <a:buChar char="§"/>
            </a:pPr>
            <a:r>
              <a:rPr lang="en-GB" dirty="0" err="1" smtClean="0"/>
              <a:t>Manja</a:t>
            </a:r>
            <a:r>
              <a:rPr lang="en-GB" dirty="0" smtClean="0"/>
              <a:t> </a:t>
            </a:r>
            <a:r>
              <a:rPr lang="en-GB" dirty="0" err="1" smtClean="0"/>
              <a:t>incidenca</a:t>
            </a:r>
            <a:r>
              <a:rPr lang="en-GB" dirty="0" smtClean="0"/>
              <a:t> </a:t>
            </a:r>
            <a:r>
              <a:rPr lang="en-GB" dirty="0" err="1" smtClean="0"/>
              <a:t>duboke</a:t>
            </a:r>
            <a:r>
              <a:rPr lang="en-GB" dirty="0" smtClean="0"/>
              <a:t> </a:t>
            </a:r>
            <a:r>
              <a:rPr lang="en-GB" dirty="0" err="1" smtClean="0"/>
              <a:t>venske</a:t>
            </a:r>
            <a:r>
              <a:rPr lang="en-GB" dirty="0" smtClean="0"/>
              <a:t> </a:t>
            </a:r>
            <a:r>
              <a:rPr lang="en-GB" dirty="0" err="1" smtClean="0"/>
              <a:t>tromboze</a:t>
            </a:r>
            <a:r>
              <a:rPr lang="en-GB" dirty="0" smtClean="0"/>
              <a:t> i </a:t>
            </a:r>
            <a:r>
              <a:rPr lang="en-GB" dirty="0" err="1" smtClean="0"/>
              <a:t>plućne</a:t>
            </a:r>
            <a:r>
              <a:rPr lang="en-GB" dirty="0" smtClean="0"/>
              <a:t> </a:t>
            </a:r>
            <a:r>
              <a:rPr lang="en-GB" dirty="0" err="1" smtClean="0"/>
              <a:t>embolije</a:t>
            </a:r>
            <a:endParaRPr lang="en-GB" dirty="0" smtClean="0"/>
          </a:p>
          <a:p>
            <a:pPr>
              <a:buFont typeface="Wingdings" pitchFamily="2" charset="2"/>
              <a:buChar char="§"/>
            </a:pPr>
            <a:r>
              <a:rPr lang="en-GB" dirty="0" err="1" smtClean="0"/>
              <a:t>Manji</a:t>
            </a:r>
            <a:r>
              <a:rPr lang="en-GB" dirty="0" smtClean="0"/>
              <a:t> </a:t>
            </a:r>
            <a:r>
              <a:rPr lang="en-GB" dirty="0" err="1" smtClean="0"/>
              <a:t>gubitci</a:t>
            </a:r>
            <a:r>
              <a:rPr lang="en-GB" dirty="0" smtClean="0"/>
              <a:t> </a:t>
            </a:r>
            <a:r>
              <a:rPr lang="en-GB" dirty="0" err="1"/>
              <a:t>k</a:t>
            </a:r>
            <a:r>
              <a:rPr lang="en-GB" dirty="0" err="1" smtClean="0"/>
              <a:t>rvi</a:t>
            </a:r>
            <a:r>
              <a:rPr lang="en-GB" dirty="0" smtClean="0"/>
              <a:t> </a:t>
            </a:r>
            <a:r>
              <a:rPr lang="en-GB" dirty="0" err="1" smtClean="0"/>
              <a:t>intraoperativno</a:t>
            </a:r>
            <a:endParaRPr lang="en-GB" dirty="0" smtClean="0"/>
          </a:p>
          <a:p>
            <a:pPr>
              <a:buFont typeface="Wingdings" pitchFamily="2" charset="2"/>
              <a:buChar char="§"/>
            </a:pPr>
            <a:r>
              <a:rPr lang="en-GB" dirty="0" err="1" smtClean="0"/>
              <a:t>Ranija</a:t>
            </a:r>
            <a:r>
              <a:rPr lang="en-GB" dirty="0" smtClean="0"/>
              <a:t> </a:t>
            </a:r>
            <a:r>
              <a:rPr lang="en-GB" dirty="0" err="1" smtClean="0"/>
              <a:t>peristaltika</a:t>
            </a:r>
            <a:endParaRPr lang="en-GB" dirty="0" smtClean="0"/>
          </a:p>
          <a:p>
            <a:pPr>
              <a:buFont typeface="Wingdings" pitchFamily="2" charset="2"/>
              <a:buChar char="§"/>
            </a:pPr>
            <a:r>
              <a:rPr lang="en-GB" dirty="0" err="1" smtClean="0"/>
              <a:t>Brže</a:t>
            </a:r>
            <a:r>
              <a:rPr lang="en-GB" dirty="0" smtClean="0"/>
              <a:t> </a:t>
            </a:r>
            <a:r>
              <a:rPr lang="en-GB" dirty="0" err="1" smtClean="0"/>
              <a:t>pokretanje</a:t>
            </a:r>
            <a:r>
              <a:rPr lang="en-GB" dirty="0" smtClean="0"/>
              <a:t> </a:t>
            </a:r>
            <a:r>
              <a:rPr lang="en-GB" dirty="0" err="1" smtClean="0"/>
              <a:t>bolesnika</a:t>
            </a:r>
            <a:endParaRPr lang="en-GB" dirty="0" smtClean="0"/>
          </a:p>
          <a:p>
            <a:pPr>
              <a:buFont typeface="Wingdings" pitchFamily="2" charset="2"/>
              <a:buChar char="§"/>
            </a:pPr>
            <a:r>
              <a:rPr lang="en-GB" dirty="0" err="1" smtClean="0"/>
              <a:t>Bolja</a:t>
            </a:r>
            <a:r>
              <a:rPr lang="en-GB" dirty="0" smtClean="0"/>
              <a:t> </a:t>
            </a:r>
            <a:r>
              <a:rPr lang="en-GB" dirty="0" err="1" smtClean="0"/>
              <a:t>supresija</a:t>
            </a:r>
            <a:r>
              <a:rPr lang="en-GB" dirty="0" smtClean="0"/>
              <a:t> </a:t>
            </a:r>
            <a:r>
              <a:rPr lang="en-GB" dirty="0" err="1" smtClean="0"/>
              <a:t>neuro-endokrinog</a:t>
            </a:r>
            <a:r>
              <a:rPr lang="en-GB" dirty="0" smtClean="0"/>
              <a:t> </a:t>
            </a:r>
            <a:r>
              <a:rPr lang="en-GB" dirty="0" err="1" smtClean="0"/>
              <a:t>stres</a:t>
            </a:r>
            <a:r>
              <a:rPr lang="en-GB" dirty="0" smtClean="0"/>
              <a:t> </a:t>
            </a:r>
            <a:r>
              <a:rPr lang="en-GB" dirty="0" err="1" smtClean="0"/>
              <a:t>odgovora</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Tree>
    <p:extLst>
      <p:ext uri="{BB962C8B-B14F-4D97-AF65-F5344CB8AC3E}">
        <p14:creationId xmlns:p14="http://schemas.microsoft.com/office/powerpoint/2010/main" xmlns="" val="28655589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err="1" smtClean="0"/>
              <a:t>Interventne</a:t>
            </a:r>
            <a:r>
              <a:rPr lang="en-GB" dirty="0" smtClean="0"/>
              <a:t> procedure u </a:t>
            </a:r>
            <a:r>
              <a:rPr lang="en-GB" dirty="0" err="1" smtClean="0"/>
              <a:t>lečenju</a:t>
            </a:r>
            <a:r>
              <a:rPr lang="en-GB" dirty="0" smtClean="0"/>
              <a:t> </a:t>
            </a:r>
            <a:r>
              <a:rPr lang="en-GB" dirty="0" err="1" smtClean="0"/>
              <a:t>karcinomskog</a:t>
            </a:r>
            <a:r>
              <a:rPr lang="en-GB" dirty="0" smtClean="0"/>
              <a:t> bola</a:t>
            </a:r>
            <a:endParaRPr lang="en-GB" dirty="0"/>
          </a:p>
        </p:txBody>
      </p:sp>
      <p:sp>
        <p:nvSpPr>
          <p:cNvPr id="3" name="Content Placeholder 2"/>
          <p:cNvSpPr>
            <a:spLocks noGrp="1"/>
          </p:cNvSpPr>
          <p:nvPr>
            <p:ph idx="1"/>
          </p:nvPr>
        </p:nvSpPr>
        <p:spPr/>
        <p:txBody>
          <a:bodyPr/>
          <a:lstStyle/>
          <a:p>
            <a:r>
              <a:rPr lang="en-GB" dirty="0" err="1" smtClean="0"/>
              <a:t>Često</a:t>
            </a:r>
            <a:r>
              <a:rPr lang="en-GB" dirty="0" smtClean="0"/>
              <a:t> </a:t>
            </a:r>
            <a:r>
              <a:rPr lang="en-GB" dirty="0" err="1" smtClean="0"/>
              <a:t>najbolji</a:t>
            </a:r>
            <a:r>
              <a:rPr lang="en-GB" dirty="0" smtClean="0"/>
              <a:t> a </a:t>
            </a:r>
            <a:r>
              <a:rPr lang="en-GB" dirty="0" err="1" smtClean="0"/>
              <a:t>nekada</a:t>
            </a:r>
            <a:r>
              <a:rPr lang="en-GB" dirty="0" smtClean="0"/>
              <a:t> i </a:t>
            </a:r>
            <a:r>
              <a:rPr lang="en-GB" dirty="0" err="1" smtClean="0"/>
              <a:t>jedini</a:t>
            </a:r>
            <a:r>
              <a:rPr lang="en-GB" dirty="0" smtClean="0"/>
              <a:t> </a:t>
            </a:r>
            <a:r>
              <a:rPr lang="en-GB" dirty="0" err="1" smtClean="0"/>
              <a:t>način</a:t>
            </a:r>
            <a:r>
              <a:rPr lang="en-GB" dirty="0" smtClean="0"/>
              <a:t> </a:t>
            </a:r>
            <a:r>
              <a:rPr lang="en-GB" dirty="0" err="1" smtClean="0"/>
              <a:t>tretiranja</a:t>
            </a:r>
            <a:r>
              <a:rPr lang="en-GB" dirty="0" smtClean="0"/>
              <a:t> </a:t>
            </a:r>
            <a:r>
              <a:rPr lang="en-GB" dirty="0" err="1" smtClean="0"/>
              <a:t>karcinomskog</a:t>
            </a:r>
            <a:r>
              <a:rPr lang="en-GB" dirty="0" smtClean="0"/>
              <a:t> bola</a:t>
            </a:r>
          </a:p>
          <a:p>
            <a:r>
              <a:rPr lang="en-GB" dirty="0" err="1" smtClean="0"/>
              <a:t>Nakon</a:t>
            </a:r>
            <a:r>
              <a:rPr lang="en-GB" dirty="0" smtClean="0"/>
              <a:t> procedure </a:t>
            </a:r>
            <a:r>
              <a:rPr lang="en-GB" dirty="0" err="1" smtClean="0"/>
              <a:t>bolesnici</a:t>
            </a:r>
            <a:r>
              <a:rPr lang="en-GB" dirty="0" smtClean="0"/>
              <a:t> </a:t>
            </a:r>
            <a:r>
              <a:rPr lang="en-GB" dirty="0" err="1" smtClean="0"/>
              <a:t>su</a:t>
            </a:r>
            <a:r>
              <a:rPr lang="en-GB" dirty="0" smtClean="0"/>
              <a:t> </a:t>
            </a:r>
            <a:r>
              <a:rPr lang="en-GB" dirty="0" err="1" smtClean="0"/>
              <a:t>često</a:t>
            </a:r>
            <a:r>
              <a:rPr lang="en-GB" dirty="0" smtClean="0"/>
              <a:t> </a:t>
            </a:r>
            <a:r>
              <a:rPr lang="en-GB" dirty="0" err="1" smtClean="0"/>
              <a:t>mesecima</a:t>
            </a:r>
            <a:r>
              <a:rPr lang="en-GB" dirty="0" smtClean="0"/>
              <a:t> </a:t>
            </a:r>
            <a:r>
              <a:rPr lang="en-GB" dirty="0" err="1" smtClean="0"/>
              <a:t>bez</a:t>
            </a:r>
            <a:r>
              <a:rPr lang="en-GB" dirty="0" smtClean="0"/>
              <a:t> bola</a:t>
            </a:r>
          </a:p>
          <a:p>
            <a:r>
              <a:rPr lang="en-GB" dirty="0" err="1" smtClean="0"/>
              <a:t>Omogućava</a:t>
            </a:r>
            <a:r>
              <a:rPr lang="en-GB" dirty="0" smtClean="0"/>
              <a:t> se </a:t>
            </a:r>
            <a:r>
              <a:rPr lang="en-GB" dirty="0" err="1" smtClean="0"/>
              <a:t>značajno</a:t>
            </a:r>
            <a:r>
              <a:rPr lang="en-GB" dirty="0" smtClean="0"/>
              <a:t> </a:t>
            </a:r>
            <a:r>
              <a:rPr lang="en-GB" dirty="0" err="1" smtClean="0"/>
              <a:t>smanjenje</a:t>
            </a:r>
            <a:r>
              <a:rPr lang="en-GB" dirty="0" smtClean="0"/>
              <a:t> doze </a:t>
            </a:r>
            <a:r>
              <a:rPr lang="en-GB" dirty="0" err="1" smtClean="0"/>
              <a:t>opioida</a:t>
            </a:r>
            <a:r>
              <a:rPr lang="en-GB" dirty="0" smtClean="0"/>
              <a:t>, i </a:t>
            </a:r>
            <a:r>
              <a:rPr lang="en-GB" dirty="0" err="1" smtClean="0"/>
              <a:t>veoma</a:t>
            </a:r>
            <a:r>
              <a:rPr lang="en-GB" dirty="0" smtClean="0"/>
              <a:t> </a:t>
            </a:r>
            <a:r>
              <a:rPr lang="en-GB" dirty="0" err="1" smtClean="0"/>
              <a:t>povećava</a:t>
            </a:r>
            <a:r>
              <a:rPr lang="en-GB" dirty="0" smtClean="0"/>
              <a:t> </a:t>
            </a:r>
            <a:r>
              <a:rPr lang="en-GB" dirty="0" err="1" smtClean="0"/>
              <a:t>odgovor</a:t>
            </a:r>
            <a:r>
              <a:rPr lang="en-GB" dirty="0" smtClean="0"/>
              <a:t> </a:t>
            </a:r>
            <a:r>
              <a:rPr lang="en-GB" dirty="0" err="1" smtClean="0"/>
              <a:t>na</a:t>
            </a:r>
            <a:r>
              <a:rPr lang="en-GB" dirty="0" smtClean="0"/>
              <a:t> </a:t>
            </a:r>
            <a:r>
              <a:rPr lang="en-GB" dirty="0" err="1" smtClean="0"/>
              <a:t>opioide</a:t>
            </a:r>
            <a:r>
              <a:rPr lang="en-GB" dirty="0" smtClean="0"/>
              <a:t> i </a:t>
            </a:r>
            <a:r>
              <a:rPr lang="en-GB" dirty="0" err="1" smtClean="0"/>
              <a:t>druge</a:t>
            </a:r>
            <a:r>
              <a:rPr lang="en-GB" dirty="0" smtClean="0"/>
              <a:t> </a:t>
            </a:r>
            <a:r>
              <a:rPr lang="en-GB" dirty="0" err="1" smtClean="0"/>
              <a:t>analgetike</a:t>
            </a:r>
            <a:endParaRPr lang="en-GB" dirty="0" smtClean="0"/>
          </a:p>
          <a:p>
            <a:endParaRPr lang="en-GB" dirty="0" smtClean="0"/>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Tree>
    <p:extLst>
      <p:ext uri="{BB962C8B-B14F-4D97-AF65-F5344CB8AC3E}">
        <p14:creationId xmlns:p14="http://schemas.microsoft.com/office/powerpoint/2010/main" xmlns="" val="38090354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err="1" smtClean="0"/>
              <a:t>Interventne</a:t>
            </a:r>
            <a:r>
              <a:rPr lang="en-GB" dirty="0" smtClean="0"/>
              <a:t> procedure u </a:t>
            </a:r>
            <a:r>
              <a:rPr lang="en-GB" dirty="0" err="1" smtClean="0"/>
              <a:t>lečenju</a:t>
            </a:r>
            <a:r>
              <a:rPr lang="en-GB" dirty="0" smtClean="0"/>
              <a:t> </a:t>
            </a:r>
            <a:r>
              <a:rPr lang="en-GB" dirty="0" err="1" smtClean="0"/>
              <a:t>karcinomskog</a:t>
            </a:r>
            <a:r>
              <a:rPr lang="en-GB" dirty="0" smtClean="0"/>
              <a:t> bola</a:t>
            </a:r>
            <a:endParaRPr lang="en-GB" dirty="0"/>
          </a:p>
        </p:txBody>
      </p:sp>
      <p:sp>
        <p:nvSpPr>
          <p:cNvPr id="3" name="Content Placeholder 2"/>
          <p:cNvSpPr>
            <a:spLocks noGrp="1"/>
          </p:cNvSpPr>
          <p:nvPr>
            <p:ph idx="1"/>
          </p:nvPr>
        </p:nvSpPr>
        <p:spPr/>
        <p:txBody>
          <a:bodyPr>
            <a:normAutofit lnSpcReduction="10000"/>
          </a:bodyPr>
          <a:lstStyle/>
          <a:p>
            <a:pPr>
              <a:buFont typeface="Wingdings" pitchFamily="2" charset="2"/>
              <a:buChar char="q"/>
            </a:pPr>
            <a:r>
              <a:rPr lang="en-GB" sz="2400" b="1" dirty="0" err="1" smtClean="0"/>
              <a:t>Nervni</a:t>
            </a:r>
            <a:r>
              <a:rPr lang="en-GB" sz="2400" b="1" dirty="0" smtClean="0"/>
              <a:t> </a:t>
            </a:r>
            <a:r>
              <a:rPr lang="en-GB" sz="2400" b="1" dirty="0" err="1" smtClean="0"/>
              <a:t>blokovi</a:t>
            </a:r>
            <a:endParaRPr lang="en-GB" sz="2400" b="1" dirty="0" smtClean="0"/>
          </a:p>
          <a:p>
            <a:r>
              <a:rPr lang="en-GB" sz="2400" dirty="0" err="1" smtClean="0"/>
              <a:t>Visceralni</a:t>
            </a:r>
            <a:r>
              <a:rPr lang="en-GB" sz="2400" dirty="0" smtClean="0"/>
              <a:t> </a:t>
            </a:r>
            <a:r>
              <a:rPr lang="en-GB" sz="2400" dirty="0" err="1" smtClean="0"/>
              <a:t>bol</a:t>
            </a:r>
            <a:r>
              <a:rPr lang="en-GB" sz="2400" dirty="0" smtClean="0"/>
              <a:t> </a:t>
            </a:r>
            <a:r>
              <a:rPr lang="en-GB" sz="2400" dirty="0" err="1" smtClean="0"/>
              <a:t>kod</a:t>
            </a:r>
            <a:r>
              <a:rPr lang="en-GB" sz="2400" dirty="0" smtClean="0"/>
              <a:t> </a:t>
            </a:r>
            <a:r>
              <a:rPr lang="en-GB" sz="2400" dirty="0" err="1" smtClean="0"/>
              <a:t>karcinoma</a:t>
            </a:r>
            <a:r>
              <a:rPr lang="en-GB" sz="2400" dirty="0" smtClean="0"/>
              <a:t>, se </a:t>
            </a:r>
            <a:r>
              <a:rPr lang="en-GB" sz="2400" dirty="0" err="1" smtClean="0"/>
              <a:t>prenosi</a:t>
            </a:r>
            <a:r>
              <a:rPr lang="en-GB" sz="2400" dirty="0" smtClean="0"/>
              <a:t> </a:t>
            </a:r>
            <a:r>
              <a:rPr lang="en-GB" sz="2400" dirty="0" err="1" smtClean="0"/>
              <a:t>simpatičkim</a:t>
            </a:r>
            <a:r>
              <a:rPr lang="en-GB" sz="2400" dirty="0" smtClean="0"/>
              <a:t> </a:t>
            </a:r>
            <a:r>
              <a:rPr lang="en-GB" sz="2400" dirty="0" err="1" smtClean="0"/>
              <a:t>nervnim</a:t>
            </a:r>
            <a:r>
              <a:rPr lang="en-GB" sz="2400" dirty="0" smtClean="0"/>
              <a:t> </a:t>
            </a:r>
            <a:r>
              <a:rPr lang="en-GB" sz="2400" dirty="0" err="1" smtClean="0"/>
              <a:t>sistemom</a:t>
            </a:r>
            <a:endParaRPr lang="en-GB" sz="2400" dirty="0" smtClean="0"/>
          </a:p>
          <a:p>
            <a:r>
              <a:rPr lang="en-GB" sz="2400" dirty="0" err="1" smtClean="0"/>
              <a:t>Visceralni</a:t>
            </a:r>
            <a:r>
              <a:rPr lang="en-GB" sz="2400" dirty="0" smtClean="0"/>
              <a:t> </a:t>
            </a:r>
            <a:r>
              <a:rPr lang="en-GB" sz="2400" dirty="0" err="1" smtClean="0"/>
              <a:t>organi</a:t>
            </a:r>
            <a:r>
              <a:rPr lang="en-GB" sz="2400" dirty="0" smtClean="0"/>
              <a:t> </a:t>
            </a:r>
            <a:r>
              <a:rPr lang="en-GB" sz="2400" dirty="0" err="1" smtClean="0"/>
              <a:t>su</a:t>
            </a:r>
            <a:r>
              <a:rPr lang="en-GB" sz="2400" dirty="0" smtClean="0"/>
              <a:t> </a:t>
            </a:r>
            <a:r>
              <a:rPr lang="en-GB" sz="2400" dirty="0" err="1" smtClean="0"/>
              <a:t>obično</a:t>
            </a:r>
            <a:r>
              <a:rPr lang="en-GB" sz="2400" dirty="0" smtClean="0"/>
              <a:t> </a:t>
            </a:r>
            <a:r>
              <a:rPr lang="en-GB" sz="2400" dirty="0" err="1" smtClean="0"/>
              <a:t>inervisani</a:t>
            </a:r>
            <a:r>
              <a:rPr lang="en-GB" sz="2400" dirty="0" smtClean="0"/>
              <a:t> </a:t>
            </a:r>
            <a:r>
              <a:rPr lang="en-GB" sz="2400" dirty="0" err="1" smtClean="0"/>
              <a:t>sa</a:t>
            </a:r>
            <a:r>
              <a:rPr lang="en-GB" sz="2400" dirty="0" smtClean="0"/>
              <a:t> </a:t>
            </a:r>
            <a:r>
              <a:rPr lang="en-GB" sz="2400" dirty="0" err="1" smtClean="0"/>
              <a:t>više</a:t>
            </a:r>
            <a:r>
              <a:rPr lang="en-GB" sz="2400" dirty="0" smtClean="0"/>
              <a:t> </a:t>
            </a:r>
            <a:r>
              <a:rPr lang="en-GB" sz="2400" dirty="0" err="1" smtClean="0"/>
              <a:t>nervnih</a:t>
            </a:r>
            <a:r>
              <a:rPr lang="en-GB" sz="2400" dirty="0" smtClean="0"/>
              <a:t> </a:t>
            </a:r>
            <a:r>
              <a:rPr lang="en-GB" sz="2400" dirty="0" err="1" smtClean="0"/>
              <a:t>struktura</a:t>
            </a:r>
            <a:r>
              <a:rPr lang="en-GB" sz="2400" dirty="0" smtClean="0"/>
              <a:t> </a:t>
            </a:r>
            <a:r>
              <a:rPr lang="en-GB" sz="2400" dirty="0" err="1" smtClean="0"/>
              <a:t>tako</a:t>
            </a:r>
            <a:r>
              <a:rPr lang="en-GB" sz="2400" dirty="0" smtClean="0"/>
              <a:t> </a:t>
            </a:r>
            <a:r>
              <a:rPr lang="en-GB" sz="2400" dirty="0" err="1" smtClean="0"/>
              <a:t>neuroliza</a:t>
            </a:r>
            <a:r>
              <a:rPr lang="en-GB" sz="2400" dirty="0" smtClean="0"/>
              <a:t> </a:t>
            </a:r>
            <a:r>
              <a:rPr lang="en-GB" sz="2400" dirty="0" err="1" smtClean="0"/>
              <a:t>često</a:t>
            </a:r>
            <a:r>
              <a:rPr lang="en-GB" sz="2400" dirty="0" smtClean="0"/>
              <a:t> ne </a:t>
            </a:r>
            <a:r>
              <a:rPr lang="en-GB" sz="2400" dirty="0" err="1" smtClean="0"/>
              <a:t>dovodi</a:t>
            </a:r>
            <a:r>
              <a:rPr lang="en-GB" sz="2400" dirty="0" smtClean="0"/>
              <a:t> do </a:t>
            </a:r>
            <a:r>
              <a:rPr lang="en-GB" sz="2400" dirty="0" err="1" smtClean="0"/>
              <a:t>potpunog</a:t>
            </a:r>
            <a:r>
              <a:rPr lang="en-GB" sz="2400" dirty="0" smtClean="0"/>
              <a:t> </a:t>
            </a:r>
            <a:r>
              <a:rPr lang="en-GB" sz="2400" dirty="0" err="1" smtClean="0"/>
              <a:t>oslobađanja</a:t>
            </a:r>
            <a:r>
              <a:rPr lang="en-GB" sz="2400" dirty="0" smtClean="0"/>
              <a:t> od bola</a:t>
            </a:r>
          </a:p>
          <a:p>
            <a:pPr>
              <a:buFont typeface="Wingdings" pitchFamily="2" charset="2"/>
              <a:buChar char="q"/>
            </a:pPr>
            <a:r>
              <a:rPr lang="en-GB" sz="2400" b="1" dirty="0" err="1" smtClean="0"/>
              <a:t>Spinalna</a:t>
            </a:r>
            <a:r>
              <a:rPr lang="en-GB" sz="2400" b="1" dirty="0" smtClean="0"/>
              <a:t> </a:t>
            </a:r>
            <a:r>
              <a:rPr lang="en-GB" sz="2400" b="1" dirty="0" err="1" smtClean="0"/>
              <a:t>primena</a:t>
            </a:r>
            <a:r>
              <a:rPr lang="en-GB" sz="2400" b="1" dirty="0" smtClean="0"/>
              <a:t> </a:t>
            </a:r>
            <a:r>
              <a:rPr lang="en-GB" sz="2400" b="1" dirty="0" err="1" smtClean="0"/>
              <a:t>lekova</a:t>
            </a:r>
            <a:endParaRPr lang="en-GB" sz="2400" b="1" dirty="0" smtClean="0"/>
          </a:p>
          <a:p>
            <a:r>
              <a:rPr lang="en-GB" sz="2400" dirty="0" err="1"/>
              <a:t>Izraženi</a:t>
            </a:r>
            <a:r>
              <a:rPr lang="en-GB" sz="2400" dirty="0"/>
              <a:t> </a:t>
            </a:r>
            <a:r>
              <a:rPr lang="en-GB" sz="2400" dirty="0" err="1"/>
              <a:t>neželjeni</a:t>
            </a:r>
            <a:r>
              <a:rPr lang="en-GB" sz="2400" dirty="0"/>
              <a:t> </a:t>
            </a:r>
            <a:r>
              <a:rPr lang="en-GB" sz="2400" dirty="0" err="1"/>
              <a:t>efekti</a:t>
            </a:r>
            <a:r>
              <a:rPr lang="en-GB" sz="2400" dirty="0"/>
              <a:t> </a:t>
            </a:r>
            <a:r>
              <a:rPr lang="en-GB" sz="2400" dirty="0" err="1"/>
              <a:t>medikamentozne</a:t>
            </a:r>
            <a:r>
              <a:rPr lang="en-GB" sz="2400" dirty="0"/>
              <a:t> </a:t>
            </a:r>
            <a:r>
              <a:rPr lang="en-GB" sz="2400" dirty="0" err="1"/>
              <a:t>terapije</a:t>
            </a:r>
            <a:endParaRPr lang="en-GB" sz="2400" dirty="0"/>
          </a:p>
          <a:p>
            <a:pPr>
              <a:buFont typeface="Wingdings" pitchFamily="2" charset="2"/>
              <a:buChar char="q"/>
            </a:pPr>
            <a:endParaRPr lang="en-GB" sz="2400" dirty="0" smtClean="0"/>
          </a:p>
          <a:p>
            <a:pPr>
              <a:buFont typeface="Wingdings" pitchFamily="2" charset="2"/>
              <a:buChar char="q"/>
            </a:pPr>
            <a:r>
              <a:rPr lang="en-GB" sz="2400" b="1" dirty="0" err="1" smtClean="0"/>
              <a:t>Stimulacija</a:t>
            </a:r>
            <a:r>
              <a:rPr lang="en-GB" sz="2400" b="1" dirty="0" smtClean="0"/>
              <a:t> </a:t>
            </a:r>
            <a:r>
              <a:rPr lang="en-GB" sz="2400" b="1" dirty="0" err="1" smtClean="0"/>
              <a:t>kičmene</a:t>
            </a:r>
            <a:r>
              <a:rPr lang="en-GB" sz="2400" b="1" dirty="0" smtClean="0"/>
              <a:t> </a:t>
            </a:r>
            <a:r>
              <a:rPr lang="en-GB" sz="2400" b="1" dirty="0" err="1" smtClean="0"/>
              <a:t>moždine</a:t>
            </a:r>
            <a:endParaRPr lang="en-GB" sz="2400" b="1" dirty="0" smtClean="0"/>
          </a:p>
          <a:p>
            <a:endParaRPr lang="en-GB" sz="2400" dirty="0" smtClean="0"/>
          </a:p>
          <a:p>
            <a:pPr>
              <a:buFont typeface="Wingdings" pitchFamily="2" charset="2"/>
              <a:buChar char="q"/>
            </a:pPr>
            <a:endParaRPr lang="en-GB" sz="2400" dirty="0" smtClean="0"/>
          </a:p>
          <a:p>
            <a:pPr marL="0" indent="0">
              <a:buNone/>
            </a:pPr>
            <a:endParaRPr lang="en-GB"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Tree>
    <p:extLst>
      <p:ext uri="{BB962C8B-B14F-4D97-AF65-F5344CB8AC3E}">
        <p14:creationId xmlns:p14="http://schemas.microsoft.com/office/powerpoint/2010/main" xmlns="" val="4238855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Ishodi</a:t>
            </a:r>
            <a:r>
              <a:rPr lang="en-GB" dirty="0" smtClean="0"/>
              <a:t> </a:t>
            </a:r>
            <a:r>
              <a:rPr lang="en-GB" dirty="0" err="1" smtClean="0"/>
              <a:t>lečenja</a:t>
            </a:r>
            <a:endParaRPr lang="en-GB" dirty="0"/>
          </a:p>
        </p:txBody>
      </p:sp>
      <p:sp>
        <p:nvSpPr>
          <p:cNvPr id="3" name="Content Placeholder 2"/>
          <p:cNvSpPr>
            <a:spLocks noGrp="1"/>
          </p:cNvSpPr>
          <p:nvPr>
            <p:ph idx="1"/>
          </p:nvPr>
        </p:nvSpPr>
        <p:spPr/>
        <p:txBody>
          <a:bodyPr>
            <a:normAutofit lnSpcReduction="10000"/>
          </a:bodyPr>
          <a:lstStyle/>
          <a:p>
            <a:r>
              <a:rPr lang="en-GB" dirty="0" err="1" smtClean="0"/>
              <a:t>Produžen</a:t>
            </a:r>
            <a:r>
              <a:rPr lang="en-GB" dirty="0" smtClean="0"/>
              <a:t> </a:t>
            </a:r>
            <a:r>
              <a:rPr lang="en-GB" dirty="0" err="1" smtClean="0"/>
              <a:t>oporavak</a:t>
            </a:r>
            <a:r>
              <a:rPr lang="en-GB" dirty="0" smtClean="0"/>
              <a:t> </a:t>
            </a:r>
            <a:r>
              <a:rPr lang="en-GB" dirty="0" err="1" smtClean="0"/>
              <a:t>nakon</a:t>
            </a:r>
            <a:r>
              <a:rPr lang="en-GB" dirty="0" smtClean="0"/>
              <a:t> </a:t>
            </a:r>
            <a:r>
              <a:rPr lang="en-GB" dirty="0" err="1" smtClean="0"/>
              <a:t>operacije</a:t>
            </a:r>
            <a:r>
              <a:rPr lang="en-GB" dirty="0" smtClean="0"/>
              <a:t>, </a:t>
            </a:r>
            <a:r>
              <a:rPr lang="en-GB" dirty="0" err="1" smtClean="0"/>
              <a:t>produženo</a:t>
            </a:r>
            <a:r>
              <a:rPr lang="en-GB" dirty="0" smtClean="0"/>
              <a:t> </a:t>
            </a:r>
            <a:r>
              <a:rPr lang="en-GB" dirty="0" err="1" smtClean="0"/>
              <a:t>bolovanje</a:t>
            </a:r>
            <a:r>
              <a:rPr lang="en-GB" dirty="0" smtClean="0"/>
              <a:t>, </a:t>
            </a:r>
            <a:r>
              <a:rPr lang="en-GB" dirty="0" err="1" smtClean="0"/>
              <a:t>neželjeni</a:t>
            </a:r>
            <a:r>
              <a:rPr lang="en-GB" dirty="0" smtClean="0"/>
              <a:t> </a:t>
            </a:r>
            <a:r>
              <a:rPr lang="en-GB" dirty="0" err="1" smtClean="0"/>
              <a:t>efekti</a:t>
            </a:r>
            <a:r>
              <a:rPr lang="en-GB" dirty="0" smtClean="0"/>
              <a:t> </a:t>
            </a:r>
            <a:r>
              <a:rPr lang="en-GB" dirty="0" err="1" smtClean="0"/>
              <a:t>lekova</a:t>
            </a:r>
            <a:r>
              <a:rPr lang="en-GB" dirty="0" smtClean="0"/>
              <a:t>..</a:t>
            </a:r>
          </a:p>
          <a:p>
            <a:r>
              <a:rPr lang="en-GB" dirty="0" err="1" smtClean="0"/>
              <a:t>Epiduralna</a:t>
            </a:r>
            <a:r>
              <a:rPr lang="en-GB" dirty="0" smtClean="0"/>
              <a:t> </a:t>
            </a:r>
            <a:r>
              <a:rPr lang="en-GB" dirty="0" err="1" smtClean="0"/>
              <a:t>fibroza</a:t>
            </a:r>
            <a:r>
              <a:rPr lang="en-GB" dirty="0" smtClean="0"/>
              <a:t> </a:t>
            </a:r>
            <a:r>
              <a:rPr lang="en-GB" dirty="0" err="1" smtClean="0"/>
              <a:t>nakon</a:t>
            </a:r>
            <a:r>
              <a:rPr lang="en-GB" dirty="0" smtClean="0"/>
              <a:t> op </a:t>
            </a:r>
            <a:r>
              <a:rPr lang="en-GB" dirty="0" err="1" smtClean="0"/>
              <a:t>uobičajena-bol</a:t>
            </a:r>
            <a:r>
              <a:rPr lang="en-GB" dirty="0" smtClean="0"/>
              <a:t> i </a:t>
            </a:r>
            <a:r>
              <a:rPr lang="en-GB" dirty="0" err="1" smtClean="0"/>
              <a:t>ishemija</a:t>
            </a:r>
            <a:r>
              <a:rPr lang="en-GB" dirty="0" smtClean="0"/>
              <a:t> </a:t>
            </a:r>
            <a:r>
              <a:rPr lang="en-GB" dirty="0" err="1" smtClean="0"/>
              <a:t>nervnih</a:t>
            </a:r>
            <a:r>
              <a:rPr lang="en-GB" dirty="0" smtClean="0"/>
              <a:t> </a:t>
            </a:r>
            <a:r>
              <a:rPr lang="en-GB" dirty="0" err="1" smtClean="0"/>
              <a:t>korenova</a:t>
            </a:r>
            <a:endParaRPr lang="en-GB" dirty="0" smtClean="0"/>
          </a:p>
          <a:p>
            <a:r>
              <a:rPr lang="en-GB" dirty="0" err="1" smtClean="0"/>
              <a:t>Fasetni</a:t>
            </a:r>
            <a:r>
              <a:rPr lang="en-GB" dirty="0" smtClean="0"/>
              <a:t>/</a:t>
            </a:r>
            <a:r>
              <a:rPr lang="en-GB" dirty="0" err="1" smtClean="0"/>
              <a:t>disgogeni</a:t>
            </a:r>
            <a:r>
              <a:rPr lang="en-GB" dirty="0" smtClean="0"/>
              <a:t>/</a:t>
            </a:r>
            <a:r>
              <a:rPr lang="en-GB" dirty="0" err="1" smtClean="0"/>
              <a:t>sakroilijačni</a:t>
            </a:r>
            <a:r>
              <a:rPr lang="en-GB" dirty="0" smtClean="0"/>
              <a:t> </a:t>
            </a:r>
            <a:r>
              <a:rPr lang="en-GB" dirty="0" err="1" smtClean="0"/>
              <a:t>bol</a:t>
            </a:r>
            <a:r>
              <a:rPr lang="en-GB" dirty="0" smtClean="0"/>
              <a:t> </a:t>
            </a:r>
            <a:r>
              <a:rPr lang="en-GB" dirty="0" err="1" smtClean="0"/>
              <a:t>na</a:t>
            </a:r>
            <a:r>
              <a:rPr lang="en-GB" dirty="0" smtClean="0"/>
              <a:t> </a:t>
            </a:r>
            <a:r>
              <a:rPr lang="en-GB" dirty="0" err="1" smtClean="0"/>
              <a:t>susednim</a:t>
            </a:r>
            <a:r>
              <a:rPr lang="en-GB" dirty="0" smtClean="0"/>
              <a:t> </a:t>
            </a:r>
            <a:r>
              <a:rPr lang="en-GB" dirty="0" err="1" smtClean="0"/>
              <a:t>nivoima</a:t>
            </a:r>
            <a:r>
              <a:rPr lang="en-GB" dirty="0" smtClean="0"/>
              <a:t> </a:t>
            </a:r>
            <a:r>
              <a:rPr lang="en-GB" dirty="0" err="1" smtClean="0"/>
              <a:t>kičme</a:t>
            </a:r>
            <a:r>
              <a:rPr lang="en-GB" dirty="0" smtClean="0"/>
              <a:t> </a:t>
            </a:r>
            <a:r>
              <a:rPr lang="en-GB" dirty="0" err="1" smtClean="0"/>
              <a:t>nakon</a:t>
            </a:r>
            <a:r>
              <a:rPr lang="en-GB" dirty="0" smtClean="0"/>
              <a:t> op </a:t>
            </a:r>
            <a:r>
              <a:rPr lang="en-GB" dirty="0" err="1" smtClean="0"/>
              <a:t>skoro</a:t>
            </a:r>
            <a:r>
              <a:rPr lang="en-GB" dirty="0" smtClean="0"/>
              <a:t> </a:t>
            </a:r>
            <a:r>
              <a:rPr lang="en-GB" dirty="0" err="1" smtClean="0"/>
              <a:t>neizbežan</a:t>
            </a:r>
            <a:r>
              <a:rPr lang="en-GB" dirty="0" smtClean="0"/>
              <a:t>,  </a:t>
            </a:r>
            <a:r>
              <a:rPr lang="en-GB" dirty="0" err="1" smtClean="0"/>
              <a:t>skoro</a:t>
            </a:r>
            <a:r>
              <a:rPr lang="en-GB" dirty="0" smtClean="0"/>
              <a:t> </a:t>
            </a:r>
            <a:r>
              <a:rPr lang="en-GB" dirty="0" err="1" smtClean="0"/>
              <a:t>nemoguće</a:t>
            </a:r>
            <a:r>
              <a:rPr lang="en-GB" dirty="0" smtClean="0"/>
              <a:t> </a:t>
            </a:r>
            <a:r>
              <a:rPr lang="en-GB" dirty="0" err="1" smtClean="0"/>
              <a:t>lečiti</a:t>
            </a:r>
            <a:r>
              <a:rPr lang="en-GB" dirty="0"/>
              <a:t> </a:t>
            </a:r>
            <a:r>
              <a:rPr lang="en-GB" dirty="0" err="1"/>
              <a:t>bilo</a:t>
            </a:r>
            <a:r>
              <a:rPr lang="en-GB" dirty="0"/>
              <a:t> </a:t>
            </a:r>
            <a:r>
              <a:rPr lang="en-GB" dirty="0" err="1"/>
              <a:t>kojom</a:t>
            </a:r>
            <a:r>
              <a:rPr lang="en-GB" dirty="0"/>
              <a:t> </a:t>
            </a:r>
            <a:r>
              <a:rPr lang="en-GB" dirty="0" err="1"/>
              <a:t>metodom</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xmlns="" val="32365412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30</a:t>
            </a:fld>
            <a:endParaRPr lang="en-US"/>
          </a:p>
        </p:txBody>
      </p:sp>
      <p:pic>
        <p:nvPicPr>
          <p:cNvPr id="3" name="Picture 3"/>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638800" y="838200"/>
            <a:ext cx="2590800" cy="2590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Box 3"/>
          <p:cNvSpPr txBox="1"/>
          <p:nvPr/>
        </p:nvSpPr>
        <p:spPr>
          <a:xfrm>
            <a:off x="1676400" y="1676400"/>
            <a:ext cx="3725764" cy="1138773"/>
          </a:xfrm>
          <a:prstGeom prst="rect">
            <a:avLst/>
          </a:prstGeom>
          <a:noFill/>
        </p:spPr>
        <p:txBody>
          <a:bodyPr wrap="none" rtlCol="0">
            <a:spAutoFit/>
          </a:bodyPr>
          <a:lstStyle/>
          <a:p>
            <a:pPr marL="285750" indent="-285750">
              <a:buFont typeface="Wingdings" pitchFamily="2" charset="2"/>
              <a:buChar char="q"/>
            </a:pPr>
            <a:r>
              <a:rPr lang="en-GB" sz="2400" dirty="0" err="1" smtClean="0"/>
              <a:t>Pankreas</a:t>
            </a:r>
            <a:r>
              <a:rPr lang="en-GB" sz="2400" dirty="0" smtClean="0"/>
              <a:t>, </a:t>
            </a:r>
            <a:r>
              <a:rPr lang="en-GB" sz="2400" dirty="0" err="1" smtClean="0"/>
              <a:t>gornji</a:t>
            </a:r>
            <a:r>
              <a:rPr lang="en-GB" sz="2400" dirty="0" smtClean="0"/>
              <a:t> abdomen</a:t>
            </a:r>
          </a:p>
          <a:p>
            <a:r>
              <a:rPr lang="en-GB" sz="2000" dirty="0" smtClean="0"/>
              <a:t>(</a:t>
            </a:r>
            <a:r>
              <a:rPr lang="en-GB" sz="2000" dirty="0" err="1" smtClean="0"/>
              <a:t>želudac</a:t>
            </a:r>
            <a:r>
              <a:rPr lang="en-GB" sz="2000" dirty="0" smtClean="0"/>
              <a:t>, </a:t>
            </a:r>
            <a:r>
              <a:rPr lang="en-GB" sz="2000" dirty="0" err="1" smtClean="0"/>
              <a:t>jetra</a:t>
            </a:r>
            <a:r>
              <a:rPr lang="en-GB" sz="2000" dirty="0" smtClean="0"/>
              <a:t>, dist. </a:t>
            </a:r>
            <a:r>
              <a:rPr lang="en-GB" sz="2000" dirty="0" err="1"/>
              <a:t>e</a:t>
            </a:r>
            <a:r>
              <a:rPr lang="en-GB" sz="2000" dirty="0" err="1" smtClean="0"/>
              <a:t>zofagus</a:t>
            </a:r>
            <a:r>
              <a:rPr lang="en-GB" sz="2000" dirty="0" smtClean="0"/>
              <a:t>)</a:t>
            </a:r>
          </a:p>
          <a:p>
            <a:pPr marL="285750" indent="-285750">
              <a:buFont typeface="Wingdings" pitchFamily="2" charset="2"/>
              <a:buChar char="§"/>
            </a:pPr>
            <a:r>
              <a:rPr lang="en-GB" sz="2400" dirty="0" smtClean="0"/>
              <a:t>Blok </a:t>
            </a:r>
            <a:r>
              <a:rPr lang="en-GB" sz="2400" dirty="0" err="1" smtClean="0"/>
              <a:t>pleksusa</a:t>
            </a:r>
            <a:r>
              <a:rPr lang="en-GB" sz="2400" dirty="0" smtClean="0"/>
              <a:t> </a:t>
            </a:r>
            <a:r>
              <a:rPr lang="en-GB" sz="2400" dirty="0" err="1" smtClean="0"/>
              <a:t>celijakusa</a:t>
            </a:r>
            <a:endParaRPr lang="en-GB" sz="2400" dirty="0"/>
          </a:p>
        </p:txBody>
      </p:sp>
      <p:pic>
        <p:nvPicPr>
          <p:cNvPr id="5" name="Picture 2" descr="https://player.slideplayer.com/85/13907538/slides/slide_30.jpg"/>
          <p:cNvPicPr>
            <a:picLocks noChangeAspect="1" noChangeArrowheads="1"/>
          </p:cNvPicPr>
          <p:nvPr/>
        </p:nvPicPr>
        <p:blipFill rotWithShape="1">
          <a:blip r:embed="rId3">
            <a:extLst>
              <a:ext uri="{28A0092B-C50C-407E-A947-70E740481C1C}">
                <a14:useLocalDpi xmlns:a14="http://schemas.microsoft.com/office/drawing/2010/main" xmlns="" val="0"/>
              </a:ext>
            </a:extLst>
          </a:blip>
          <a:srcRect l="43690" t="15651" r="4117" b="14958"/>
          <a:stretch/>
        </p:blipFill>
        <p:spPr bwMode="auto">
          <a:xfrm>
            <a:off x="43961" y="3036275"/>
            <a:ext cx="5090746" cy="3807071"/>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extBox 5"/>
          <p:cNvSpPr txBox="1"/>
          <p:nvPr/>
        </p:nvSpPr>
        <p:spPr>
          <a:xfrm>
            <a:off x="5134707" y="3505200"/>
            <a:ext cx="4070345" cy="2308324"/>
          </a:xfrm>
          <a:prstGeom prst="rect">
            <a:avLst/>
          </a:prstGeom>
          <a:noFill/>
        </p:spPr>
        <p:txBody>
          <a:bodyPr wrap="none" rtlCol="0">
            <a:spAutoFit/>
          </a:bodyPr>
          <a:lstStyle/>
          <a:p>
            <a:pPr marL="285750" indent="-285750">
              <a:buFont typeface="Wingdings" pitchFamily="2" charset="2"/>
              <a:buChar char="q"/>
            </a:pPr>
            <a:r>
              <a:rPr lang="en-GB" sz="2400" dirty="0" err="1" smtClean="0"/>
              <a:t>Donji</a:t>
            </a:r>
            <a:r>
              <a:rPr lang="en-GB" sz="2400" dirty="0" smtClean="0"/>
              <a:t> abdomen (</a:t>
            </a:r>
            <a:r>
              <a:rPr lang="en-GB" sz="2400" dirty="0" err="1" smtClean="0"/>
              <a:t>pelvični</a:t>
            </a:r>
            <a:r>
              <a:rPr lang="en-GB" sz="2400" dirty="0" smtClean="0"/>
              <a:t> </a:t>
            </a:r>
            <a:r>
              <a:rPr lang="en-GB" sz="2400" dirty="0" err="1" smtClean="0"/>
              <a:t>bol</a:t>
            </a:r>
            <a:r>
              <a:rPr lang="en-GB" sz="2400" dirty="0" smtClean="0"/>
              <a:t>)</a:t>
            </a:r>
          </a:p>
          <a:p>
            <a:pPr marL="285750" indent="-285750">
              <a:buFont typeface="Wingdings" pitchFamily="2" charset="2"/>
              <a:buChar char="§"/>
            </a:pPr>
            <a:r>
              <a:rPr lang="en-GB" sz="2400" dirty="0" smtClean="0"/>
              <a:t>Blok </a:t>
            </a:r>
            <a:r>
              <a:rPr lang="en-GB" sz="2400" dirty="0" err="1" smtClean="0"/>
              <a:t>gornjeg</a:t>
            </a:r>
            <a:r>
              <a:rPr lang="en-GB" sz="2400" dirty="0" smtClean="0"/>
              <a:t> </a:t>
            </a:r>
            <a:r>
              <a:rPr lang="en-GB" sz="2400" dirty="0" err="1" smtClean="0"/>
              <a:t>hipogastričnog</a:t>
            </a:r>
            <a:endParaRPr lang="en-GB" sz="2400" dirty="0" smtClean="0"/>
          </a:p>
          <a:p>
            <a:r>
              <a:rPr lang="en-GB" sz="2400" dirty="0"/>
              <a:t> </a:t>
            </a:r>
            <a:r>
              <a:rPr lang="en-GB" sz="2400" dirty="0" smtClean="0"/>
              <a:t>   </a:t>
            </a:r>
            <a:r>
              <a:rPr lang="en-GB" sz="2400" dirty="0" err="1" smtClean="0"/>
              <a:t>pleksusa</a:t>
            </a:r>
            <a:endParaRPr lang="en-GB" sz="2400" dirty="0" smtClean="0"/>
          </a:p>
          <a:p>
            <a:pPr marL="285750" indent="-285750">
              <a:buFont typeface="Wingdings" pitchFamily="2" charset="2"/>
              <a:buChar char="§"/>
            </a:pPr>
            <a:endParaRPr lang="en-GB" sz="2400" dirty="0" smtClean="0"/>
          </a:p>
          <a:p>
            <a:pPr marL="285750" indent="-285750">
              <a:buFont typeface="Wingdings" pitchFamily="2" charset="2"/>
              <a:buChar char="q"/>
            </a:pPr>
            <a:r>
              <a:rPr lang="en-GB" sz="2400" dirty="0" err="1" smtClean="0"/>
              <a:t>Interkostalni</a:t>
            </a:r>
            <a:r>
              <a:rPr lang="en-GB" sz="2400" dirty="0" smtClean="0"/>
              <a:t> </a:t>
            </a:r>
            <a:r>
              <a:rPr lang="en-GB" sz="2400" dirty="0" err="1" smtClean="0"/>
              <a:t>nervni</a:t>
            </a:r>
            <a:r>
              <a:rPr lang="en-GB" sz="2400" dirty="0" smtClean="0"/>
              <a:t> </a:t>
            </a:r>
            <a:r>
              <a:rPr lang="en-GB" sz="2400" dirty="0" err="1" smtClean="0"/>
              <a:t>blokovi</a:t>
            </a:r>
            <a:endParaRPr lang="en-GB" sz="2400" dirty="0" smtClean="0"/>
          </a:p>
          <a:p>
            <a:pPr marL="285750" indent="-285750">
              <a:buFont typeface="Wingdings" pitchFamily="2" charset="2"/>
              <a:buChar char="q"/>
            </a:pPr>
            <a:r>
              <a:rPr lang="en-GB" sz="2400" dirty="0" err="1" smtClean="0"/>
              <a:t>Periferni</a:t>
            </a:r>
            <a:r>
              <a:rPr lang="en-GB" sz="2400" dirty="0" smtClean="0"/>
              <a:t> </a:t>
            </a:r>
            <a:r>
              <a:rPr lang="en-GB" sz="2400" dirty="0" err="1" smtClean="0"/>
              <a:t>nervni</a:t>
            </a:r>
            <a:r>
              <a:rPr lang="en-GB" sz="2400" dirty="0" smtClean="0"/>
              <a:t> </a:t>
            </a:r>
            <a:r>
              <a:rPr lang="en-GB" sz="2400" dirty="0" err="1" smtClean="0"/>
              <a:t>blokovi</a:t>
            </a:r>
            <a:endParaRPr lang="en-GB" sz="2400" dirty="0"/>
          </a:p>
        </p:txBody>
      </p:sp>
      <p:sp>
        <p:nvSpPr>
          <p:cNvPr id="7" name="TextBox 6"/>
          <p:cNvSpPr txBox="1"/>
          <p:nvPr/>
        </p:nvSpPr>
        <p:spPr>
          <a:xfrm>
            <a:off x="1828800" y="774412"/>
            <a:ext cx="2661691" cy="584775"/>
          </a:xfrm>
          <a:prstGeom prst="rect">
            <a:avLst/>
          </a:prstGeom>
          <a:noFill/>
        </p:spPr>
        <p:txBody>
          <a:bodyPr wrap="none" rtlCol="0">
            <a:spAutoFit/>
          </a:bodyPr>
          <a:lstStyle/>
          <a:p>
            <a:r>
              <a:rPr lang="en-GB" sz="3200" b="1" dirty="0" err="1" smtClean="0"/>
              <a:t>Nervni</a:t>
            </a:r>
            <a:r>
              <a:rPr lang="en-GB" sz="3200" b="1" dirty="0" smtClean="0"/>
              <a:t> </a:t>
            </a:r>
            <a:r>
              <a:rPr lang="en-GB" sz="3200" b="1" dirty="0" err="1" smtClean="0"/>
              <a:t>blokovi</a:t>
            </a:r>
            <a:endParaRPr lang="en-GB" sz="3200" b="1" dirty="0"/>
          </a:p>
        </p:txBody>
      </p:sp>
    </p:spTree>
    <p:extLst>
      <p:ext uri="{BB962C8B-B14F-4D97-AF65-F5344CB8AC3E}">
        <p14:creationId xmlns:p14="http://schemas.microsoft.com/office/powerpoint/2010/main" xmlns="" val="30971368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31</a:t>
            </a:fld>
            <a:endParaRPr lang="en-US"/>
          </a:p>
        </p:txBody>
      </p:sp>
      <p:pic>
        <p:nvPicPr>
          <p:cNvPr id="3" name="Picture 5"/>
          <p:cNvPicPr>
            <a:picLocks noChangeAspect="1"/>
          </p:cNvPicPr>
          <p:nvPr/>
        </p:nvPicPr>
        <p:blipFill rotWithShape="1">
          <a:blip r:embed="rId2">
            <a:extLst>
              <a:ext uri="{28A0092B-C50C-407E-A947-70E740481C1C}">
                <a14:useLocalDpi xmlns:a14="http://schemas.microsoft.com/office/drawing/2010/main" xmlns="" val="0"/>
              </a:ext>
            </a:extLst>
          </a:blip>
          <a:srcRect l="12150"/>
          <a:stretch/>
        </p:blipFill>
        <p:spPr bwMode="auto">
          <a:xfrm>
            <a:off x="5840073" y="1066800"/>
            <a:ext cx="2701220" cy="2133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Box 3"/>
          <p:cNvSpPr txBox="1"/>
          <p:nvPr/>
        </p:nvSpPr>
        <p:spPr>
          <a:xfrm>
            <a:off x="3048000" y="1143000"/>
            <a:ext cx="2351862" cy="523220"/>
          </a:xfrm>
          <a:prstGeom prst="rect">
            <a:avLst/>
          </a:prstGeom>
          <a:noFill/>
        </p:spPr>
        <p:txBody>
          <a:bodyPr wrap="none" rtlCol="0">
            <a:spAutoFit/>
          </a:bodyPr>
          <a:lstStyle/>
          <a:p>
            <a:r>
              <a:rPr lang="en-GB" sz="2800" b="1" dirty="0" err="1" smtClean="0"/>
              <a:t>Nervni</a:t>
            </a:r>
            <a:r>
              <a:rPr lang="en-GB" sz="2800" b="1" dirty="0" smtClean="0"/>
              <a:t> </a:t>
            </a:r>
            <a:r>
              <a:rPr lang="en-GB" sz="2800" b="1" dirty="0" err="1" smtClean="0"/>
              <a:t>blokovi</a:t>
            </a:r>
            <a:endParaRPr lang="en-GB" sz="2800" b="1" dirty="0"/>
          </a:p>
        </p:txBody>
      </p:sp>
      <p:graphicFrame>
        <p:nvGraphicFramePr>
          <p:cNvPr id="5" name="Diagram 4"/>
          <p:cNvGraphicFramePr/>
          <p:nvPr>
            <p:extLst>
              <p:ext uri="{D42A27DB-BD31-4B8C-83A1-F6EECF244321}">
                <p14:modId xmlns:p14="http://schemas.microsoft.com/office/powerpoint/2010/main" xmlns="" val="2193348853"/>
              </p:ext>
            </p:extLst>
          </p:nvPr>
        </p:nvGraphicFramePr>
        <p:xfrm>
          <a:off x="685800" y="18288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p:cNvSpPr/>
          <p:nvPr/>
        </p:nvSpPr>
        <p:spPr>
          <a:xfrm>
            <a:off x="6858000" y="4648200"/>
            <a:ext cx="1782216" cy="891108"/>
          </a:xfrm>
          <a:prstGeom prst="rect">
            <a:avLst/>
          </a:prstGeom>
          <a:solidFill>
            <a:schemeClr val="accent3"/>
          </a:solidFill>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smtClean="0">
                <a:solidFill>
                  <a:schemeClr val="tx1"/>
                </a:solidFill>
              </a:rPr>
              <a:t>RF</a:t>
            </a:r>
            <a:endParaRPr lang="en-GB" sz="2000" kern="1200" dirty="0">
              <a:solidFill>
                <a:schemeClr val="tx1"/>
              </a:solidFill>
            </a:endParaRPr>
          </a:p>
        </p:txBody>
      </p:sp>
      <p:sp>
        <p:nvSpPr>
          <p:cNvPr id="11" name="Rectangle 10"/>
          <p:cNvSpPr/>
          <p:nvPr/>
        </p:nvSpPr>
        <p:spPr>
          <a:xfrm>
            <a:off x="6934200" y="4648200"/>
            <a:ext cx="1782216" cy="8911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endParaRPr lang="en-GB" sz="2000" kern="1200" dirty="0"/>
          </a:p>
        </p:txBody>
      </p:sp>
      <p:cxnSp>
        <p:nvCxnSpPr>
          <p:cNvPr id="13" name="Elbow Connector 12"/>
          <p:cNvCxnSpPr/>
          <p:nvPr/>
        </p:nvCxnSpPr>
        <p:spPr>
          <a:xfrm>
            <a:off x="6019800" y="4445977"/>
            <a:ext cx="914400" cy="91440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483511" y="3223846"/>
            <a:ext cx="3660489" cy="1200329"/>
          </a:xfrm>
          <a:prstGeom prst="rect">
            <a:avLst/>
          </a:prstGeom>
          <a:noFill/>
        </p:spPr>
        <p:txBody>
          <a:bodyPr wrap="none" rtlCol="0">
            <a:spAutoFit/>
          </a:bodyPr>
          <a:lstStyle/>
          <a:p>
            <a:r>
              <a:rPr lang="en-GB" dirty="0" err="1" smtClean="0"/>
              <a:t>Bolna</a:t>
            </a:r>
            <a:r>
              <a:rPr lang="en-GB" dirty="0" smtClean="0"/>
              <a:t>/</a:t>
            </a:r>
            <a:r>
              <a:rPr lang="en-GB" dirty="0" err="1" smtClean="0"/>
              <a:t>bezbolna</a:t>
            </a:r>
            <a:r>
              <a:rPr lang="en-GB" dirty="0" smtClean="0"/>
              <a:t> </a:t>
            </a:r>
            <a:r>
              <a:rPr lang="en-GB" dirty="0" err="1" smtClean="0"/>
              <a:t>procedura</a:t>
            </a:r>
            <a:endParaRPr lang="en-GB" dirty="0" smtClean="0"/>
          </a:p>
          <a:p>
            <a:r>
              <a:rPr lang="en-GB" dirty="0" err="1" smtClean="0"/>
              <a:t>Početak</a:t>
            </a:r>
            <a:r>
              <a:rPr lang="en-GB" dirty="0" smtClean="0"/>
              <a:t> </a:t>
            </a:r>
            <a:r>
              <a:rPr lang="en-GB" dirty="0" err="1" smtClean="0"/>
              <a:t>dejstva</a:t>
            </a:r>
            <a:r>
              <a:rPr lang="en-GB" dirty="0" smtClean="0"/>
              <a:t> </a:t>
            </a:r>
            <a:r>
              <a:rPr lang="en-GB" dirty="0" err="1" smtClean="0"/>
              <a:t>varira</a:t>
            </a:r>
            <a:endParaRPr lang="en-GB" dirty="0" smtClean="0"/>
          </a:p>
          <a:p>
            <a:r>
              <a:rPr lang="en-GB" dirty="0" err="1" smtClean="0"/>
              <a:t>Oslobađanje</a:t>
            </a:r>
            <a:r>
              <a:rPr lang="en-GB" dirty="0" smtClean="0"/>
              <a:t> od bola </a:t>
            </a:r>
            <a:r>
              <a:rPr lang="en-GB" dirty="0" err="1" smtClean="0"/>
              <a:t>nekoliko</a:t>
            </a:r>
            <a:r>
              <a:rPr lang="en-GB" dirty="0" smtClean="0"/>
              <a:t> </a:t>
            </a:r>
            <a:r>
              <a:rPr lang="en-GB" dirty="0" err="1" smtClean="0"/>
              <a:t>meseci</a:t>
            </a:r>
            <a:endParaRPr lang="en-GB" dirty="0" smtClean="0"/>
          </a:p>
          <a:p>
            <a:endParaRPr lang="en-GB" dirty="0"/>
          </a:p>
        </p:txBody>
      </p:sp>
    </p:spTree>
    <p:extLst>
      <p:ext uri="{BB962C8B-B14F-4D97-AF65-F5344CB8AC3E}">
        <p14:creationId xmlns:p14="http://schemas.microsoft.com/office/powerpoint/2010/main" xmlns="" val="5805773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Spinalna</a:t>
            </a:r>
            <a:r>
              <a:rPr lang="en-GB" dirty="0" smtClean="0"/>
              <a:t> </a:t>
            </a:r>
            <a:r>
              <a:rPr lang="en-GB" dirty="0" err="1" smtClean="0"/>
              <a:t>primena</a:t>
            </a:r>
            <a:r>
              <a:rPr lang="en-GB" dirty="0" smtClean="0"/>
              <a:t> </a:t>
            </a:r>
            <a:r>
              <a:rPr lang="en-GB" dirty="0" err="1" smtClean="0"/>
              <a:t>lekova</a:t>
            </a:r>
            <a:endParaRPr lang="en-GB" dirty="0"/>
          </a:p>
        </p:txBody>
      </p:sp>
      <p:sp>
        <p:nvSpPr>
          <p:cNvPr id="3" name="Content Placeholder 2"/>
          <p:cNvSpPr>
            <a:spLocks noGrp="1"/>
          </p:cNvSpPr>
          <p:nvPr>
            <p:ph idx="1"/>
          </p:nvPr>
        </p:nvSpPr>
        <p:spPr/>
        <p:txBody>
          <a:bodyPr/>
          <a:lstStyle/>
          <a:p>
            <a:r>
              <a:rPr lang="en-GB" dirty="0" err="1" smtClean="0"/>
              <a:t>Očekivano</a:t>
            </a:r>
            <a:r>
              <a:rPr lang="en-GB" dirty="0" smtClean="0"/>
              <a:t> </a:t>
            </a:r>
            <a:r>
              <a:rPr lang="en-GB" dirty="0" err="1" smtClean="0"/>
              <a:t>trajnje</a:t>
            </a:r>
            <a:r>
              <a:rPr lang="en-GB" dirty="0" smtClean="0"/>
              <a:t> </a:t>
            </a:r>
            <a:r>
              <a:rPr lang="en-GB" dirty="0" err="1" smtClean="0"/>
              <a:t>života</a:t>
            </a:r>
            <a:r>
              <a:rPr lang="en-GB" dirty="0" smtClean="0"/>
              <a:t>&lt; 3 </a:t>
            </a:r>
            <a:r>
              <a:rPr lang="en-GB" dirty="0" err="1" smtClean="0"/>
              <a:t>meseca</a:t>
            </a:r>
            <a:endParaRPr lang="en-GB" dirty="0" smtClean="0"/>
          </a:p>
          <a:p>
            <a:r>
              <a:rPr lang="en-GB" dirty="0" err="1" smtClean="0"/>
              <a:t>Epiduralno</a:t>
            </a:r>
            <a:r>
              <a:rPr lang="en-GB" dirty="0" smtClean="0"/>
              <a:t>, </a:t>
            </a:r>
            <a:r>
              <a:rPr lang="en-GB" dirty="0" err="1" smtClean="0"/>
              <a:t>intratekalno</a:t>
            </a:r>
            <a:r>
              <a:rPr lang="en-GB" dirty="0" smtClean="0"/>
              <a:t> (</a:t>
            </a:r>
            <a:r>
              <a:rPr lang="en-GB" dirty="0" err="1" smtClean="0"/>
              <a:t>tunelirani</a:t>
            </a:r>
            <a:r>
              <a:rPr lang="en-GB" dirty="0" smtClean="0"/>
              <a:t> </a:t>
            </a:r>
            <a:r>
              <a:rPr lang="en-GB" dirty="0" err="1" smtClean="0"/>
              <a:t>kateter</a:t>
            </a:r>
            <a:r>
              <a:rPr lang="en-GB" dirty="0" smtClean="0"/>
              <a:t>)</a:t>
            </a:r>
          </a:p>
          <a:p>
            <a:r>
              <a:rPr lang="en-GB" dirty="0" err="1" smtClean="0"/>
              <a:t>Morfin</a:t>
            </a:r>
            <a:r>
              <a:rPr lang="en-GB" dirty="0" smtClean="0"/>
              <a:t>:</a:t>
            </a:r>
          </a:p>
          <a:p>
            <a:pPr marL="0" indent="0">
              <a:buNone/>
            </a:pPr>
            <a:r>
              <a:rPr lang="en-GB" dirty="0"/>
              <a:t> </a:t>
            </a:r>
            <a:r>
              <a:rPr lang="en-GB" dirty="0" smtClean="0"/>
              <a:t> </a:t>
            </a:r>
            <a:r>
              <a:rPr lang="en-GB" sz="2800" b="1" dirty="0" smtClean="0">
                <a:solidFill>
                  <a:srgbClr val="FF0000"/>
                </a:solidFill>
              </a:rPr>
              <a:t>3mg PO</a:t>
            </a:r>
            <a:r>
              <a:rPr lang="en-GB" sz="2800" b="1" dirty="0" smtClean="0"/>
              <a:t>=</a:t>
            </a:r>
            <a:r>
              <a:rPr lang="en-GB" sz="2800" b="1" dirty="0" smtClean="0">
                <a:solidFill>
                  <a:schemeClr val="tx2">
                    <a:lumMod val="60000"/>
                    <a:lumOff val="40000"/>
                  </a:schemeClr>
                </a:solidFill>
              </a:rPr>
              <a:t>1mg IV</a:t>
            </a:r>
            <a:r>
              <a:rPr lang="en-GB" sz="2800" b="1" dirty="0" smtClean="0"/>
              <a:t>=</a:t>
            </a:r>
            <a:r>
              <a:rPr lang="en-GB" sz="2800" b="1" dirty="0" smtClean="0">
                <a:solidFill>
                  <a:srgbClr val="00B050"/>
                </a:solidFill>
              </a:rPr>
              <a:t>0,1mg epidural</a:t>
            </a:r>
            <a:r>
              <a:rPr lang="en-GB" sz="2800" b="1" dirty="0" smtClean="0"/>
              <a:t>=</a:t>
            </a:r>
            <a:r>
              <a:rPr lang="en-GB" sz="2800" b="1" dirty="0" smtClean="0">
                <a:solidFill>
                  <a:srgbClr val="7030A0"/>
                </a:solidFill>
              </a:rPr>
              <a:t>0,01mg spinal</a:t>
            </a:r>
            <a:endParaRPr lang="en-GB" sz="2800" b="1" dirty="0">
              <a:solidFill>
                <a:srgbClr val="7030A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32</a:t>
            </a:fld>
            <a:endParaRPr lang="en-US"/>
          </a:p>
        </p:txBody>
      </p:sp>
    </p:spTree>
    <p:extLst>
      <p:ext uri="{BB962C8B-B14F-4D97-AF65-F5344CB8AC3E}">
        <p14:creationId xmlns:p14="http://schemas.microsoft.com/office/powerpoint/2010/main" xmlns="" val="22392992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a:xfrm>
            <a:off x="457200" y="533400"/>
            <a:ext cx="8229600" cy="1143000"/>
          </a:xfrm>
        </p:spPr>
        <p:txBody>
          <a:bodyPr>
            <a:normAutofit fontScale="90000"/>
          </a:bodyPr>
          <a:lstStyle/>
          <a:p>
            <a:pPr eaLnBrk="1" hangingPunct="1"/>
            <a:r>
              <a:rPr lang="en-US" altLang="en-US" dirty="0" err="1" smtClean="0">
                <a:ea typeface="ＭＳ Ｐゴシック" pitchFamily="34" charset="-128"/>
              </a:rPr>
              <a:t>Intratekalna</a:t>
            </a:r>
            <a:r>
              <a:rPr lang="en-US" altLang="en-US" dirty="0" smtClean="0">
                <a:ea typeface="ＭＳ Ｐゴシック" pitchFamily="34" charset="-128"/>
              </a:rPr>
              <a:t> </a:t>
            </a:r>
            <a:r>
              <a:rPr lang="en-US" altLang="en-US" dirty="0" err="1" smtClean="0">
                <a:ea typeface="ＭＳ Ｐゴシック" pitchFamily="34" charset="-128"/>
              </a:rPr>
              <a:t>isporuka</a:t>
            </a:r>
            <a:r>
              <a:rPr lang="en-US" altLang="en-US" dirty="0" smtClean="0">
                <a:ea typeface="ＭＳ Ｐゴシック" pitchFamily="34" charset="-128"/>
              </a:rPr>
              <a:t> </a:t>
            </a:r>
            <a:r>
              <a:rPr lang="en-US" altLang="en-US" dirty="0" err="1" smtClean="0">
                <a:ea typeface="ＭＳ Ｐゴシック" pitchFamily="34" charset="-128"/>
              </a:rPr>
              <a:t>lekova</a:t>
            </a:r>
            <a:r>
              <a:rPr lang="en-US" altLang="en-US" dirty="0" smtClean="0">
                <a:ea typeface="ＭＳ Ｐゴシック" pitchFamily="34" charset="-128"/>
              </a:rPr>
              <a:t>- </a:t>
            </a:r>
            <a:r>
              <a:rPr lang="en-US" altLang="en-US" dirty="0" err="1" smtClean="0">
                <a:ea typeface="ＭＳ Ｐゴシック" pitchFamily="34" charset="-128"/>
              </a:rPr>
              <a:t>pumpa</a:t>
            </a:r>
            <a:endParaRPr lang="en-US" altLang="en-US" dirty="0" smtClean="0">
              <a:ea typeface="ＭＳ Ｐゴシック" pitchFamily="34" charset="-128"/>
            </a:endParaRPr>
          </a:p>
        </p:txBody>
      </p:sp>
      <p:sp>
        <p:nvSpPr>
          <p:cNvPr id="78851" name="Content Placeholder 2"/>
          <p:cNvSpPr>
            <a:spLocks noGrp="1"/>
          </p:cNvSpPr>
          <p:nvPr>
            <p:ph idx="1"/>
          </p:nvPr>
        </p:nvSpPr>
        <p:spPr/>
        <p:txBody>
          <a:bodyPr>
            <a:normAutofit fontScale="92500" lnSpcReduction="20000"/>
          </a:bodyPr>
          <a:lstStyle/>
          <a:p>
            <a:pPr eaLnBrk="1" hangingPunct="1">
              <a:buFont typeface="Wingdings" pitchFamily="2" charset="2"/>
              <a:buChar char="q"/>
            </a:pPr>
            <a:r>
              <a:rPr lang="en-US" altLang="en-US" dirty="0" err="1" smtClean="0">
                <a:ea typeface="ＭＳ Ｐゴシック" pitchFamily="34" charset="-128"/>
              </a:rPr>
              <a:t>Očekivano</a:t>
            </a:r>
            <a:r>
              <a:rPr lang="en-US" altLang="en-US" dirty="0" smtClean="0">
                <a:ea typeface="ＭＳ Ｐゴシック" pitchFamily="34" charset="-128"/>
              </a:rPr>
              <a:t> </a:t>
            </a:r>
            <a:r>
              <a:rPr lang="en-US" altLang="en-US" dirty="0" err="1" smtClean="0">
                <a:ea typeface="ＭＳ Ｐゴシック" pitchFamily="34" charset="-128"/>
              </a:rPr>
              <a:t>trajanje</a:t>
            </a:r>
            <a:r>
              <a:rPr lang="en-US" altLang="en-US" dirty="0" smtClean="0">
                <a:ea typeface="ＭＳ Ｐゴシック" pitchFamily="34" charset="-128"/>
              </a:rPr>
              <a:t> </a:t>
            </a:r>
            <a:r>
              <a:rPr lang="en-US" altLang="en-US" dirty="0" err="1" smtClean="0">
                <a:ea typeface="ＭＳ Ｐゴシック" pitchFamily="34" charset="-128"/>
              </a:rPr>
              <a:t>života</a:t>
            </a:r>
            <a:r>
              <a:rPr lang="en-US" altLang="en-US" dirty="0" smtClean="0">
                <a:ea typeface="ＭＳ Ｐゴシック" pitchFamily="34" charset="-128"/>
              </a:rPr>
              <a:t>&gt;</a:t>
            </a:r>
          </a:p>
          <a:p>
            <a:pPr marL="0" indent="0" eaLnBrk="1" hangingPunct="1">
              <a:buNone/>
            </a:pPr>
            <a:r>
              <a:rPr lang="en-US" altLang="en-US" dirty="0">
                <a:ea typeface="ＭＳ Ｐゴシック" pitchFamily="34" charset="-128"/>
              </a:rPr>
              <a:t> </a:t>
            </a:r>
            <a:r>
              <a:rPr lang="en-US" altLang="en-US" dirty="0" smtClean="0">
                <a:ea typeface="ＭＳ Ｐゴシック" pitchFamily="34" charset="-128"/>
              </a:rPr>
              <a:t>    3 </a:t>
            </a:r>
            <a:r>
              <a:rPr lang="en-US" altLang="en-US" dirty="0" err="1" smtClean="0">
                <a:ea typeface="ＭＳ Ｐゴシック" pitchFamily="34" charset="-128"/>
              </a:rPr>
              <a:t>meseca</a:t>
            </a:r>
            <a:endParaRPr lang="en-US" altLang="en-US" dirty="0" smtClean="0">
              <a:ea typeface="ＭＳ Ｐゴシック" pitchFamily="34" charset="-128"/>
            </a:endParaRPr>
          </a:p>
          <a:p>
            <a:pPr eaLnBrk="1" hangingPunct="1">
              <a:buFont typeface="Wingdings" pitchFamily="2" charset="2"/>
              <a:buChar char="q"/>
            </a:pPr>
            <a:r>
              <a:rPr lang="en-US" altLang="en-US" dirty="0" err="1" smtClean="0">
                <a:ea typeface="ＭＳ Ｐゴシック" pitchFamily="34" charset="-128"/>
              </a:rPr>
              <a:t>Kontinuirana</a:t>
            </a:r>
            <a:r>
              <a:rPr lang="en-US" altLang="en-US" dirty="0" smtClean="0">
                <a:ea typeface="ＭＳ Ｐゴシック" pitchFamily="34" charset="-128"/>
              </a:rPr>
              <a:t> </a:t>
            </a:r>
            <a:r>
              <a:rPr lang="en-US" altLang="en-US" dirty="0" err="1" smtClean="0">
                <a:ea typeface="ＭＳ Ｐゴシック" pitchFamily="34" charset="-128"/>
              </a:rPr>
              <a:t>isporuka</a:t>
            </a:r>
            <a:r>
              <a:rPr lang="en-US" altLang="en-US" dirty="0" smtClean="0">
                <a:ea typeface="ＭＳ Ｐゴシック" pitchFamily="34" charset="-128"/>
              </a:rPr>
              <a:t> </a:t>
            </a:r>
            <a:r>
              <a:rPr lang="en-US" altLang="en-US" dirty="0" err="1" smtClean="0">
                <a:ea typeface="ＭＳ Ｐゴシック" pitchFamily="34" charset="-128"/>
              </a:rPr>
              <a:t>leka</a:t>
            </a:r>
            <a:endParaRPr lang="en-US" altLang="en-US" dirty="0" smtClean="0">
              <a:ea typeface="ＭＳ Ｐゴシック" pitchFamily="34" charset="-128"/>
            </a:endParaRPr>
          </a:p>
          <a:p>
            <a:pPr eaLnBrk="1" hangingPunct="1">
              <a:buFont typeface="Wingdings" pitchFamily="2" charset="2"/>
              <a:buChar char="q"/>
            </a:pPr>
            <a:r>
              <a:rPr lang="en-US" altLang="en-US" dirty="0" err="1" smtClean="0">
                <a:ea typeface="ＭＳ Ｐゴシック" pitchFamily="34" charset="-128"/>
              </a:rPr>
              <a:t>Znatno</a:t>
            </a:r>
            <a:r>
              <a:rPr lang="en-US" altLang="en-US" dirty="0" smtClean="0">
                <a:ea typeface="ＭＳ Ｐゴシック" pitchFamily="34" charset="-128"/>
              </a:rPr>
              <a:t> </a:t>
            </a:r>
            <a:r>
              <a:rPr lang="en-US" altLang="en-US" dirty="0" err="1" smtClean="0">
                <a:ea typeface="ＭＳ Ｐゴシック" pitchFamily="34" charset="-128"/>
              </a:rPr>
              <a:t>manje</a:t>
            </a:r>
            <a:r>
              <a:rPr lang="en-US" altLang="en-US" dirty="0" smtClean="0">
                <a:ea typeface="ＭＳ Ｐゴシック" pitchFamily="34" charset="-128"/>
              </a:rPr>
              <a:t> doze i</a:t>
            </a:r>
          </a:p>
          <a:p>
            <a:pPr marL="0" indent="0" eaLnBrk="1" hangingPunct="1">
              <a:buNone/>
            </a:pPr>
            <a:r>
              <a:rPr lang="en-US" altLang="en-US" dirty="0">
                <a:ea typeface="ＭＳ Ｐゴシック" pitchFamily="34" charset="-128"/>
              </a:rPr>
              <a:t> </a:t>
            </a:r>
            <a:r>
              <a:rPr lang="en-US" altLang="en-US" dirty="0" smtClean="0">
                <a:ea typeface="ＭＳ Ｐゴシック" pitchFamily="34" charset="-128"/>
              </a:rPr>
              <a:t>   </a:t>
            </a:r>
            <a:r>
              <a:rPr lang="en-US" altLang="en-US" dirty="0" err="1" smtClean="0">
                <a:ea typeface="ＭＳ Ｐゴシック" pitchFamily="34" charset="-128"/>
              </a:rPr>
              <a:t>neželjeni</a:t>
            </a:r>
            <a:r>
              <a:rPr lang="en-US" altLang="en-US" dirty="0" smtClean="0">
                <a:ea typeface="ＭＳ Ｐゴシック" pitchFamily="34" charset="-128"/>
              </a:rPr>
              <a:t> </a:t>
            </a:r>
            <a:r>
              <a:rPr lang="en-US" altLang="en-US" dirty="0" err="1" smtClean="0">
                <a:ea typeface="ＭＳ Ｐゴシック" pitchFamily="34" charset="-128"/>
              </a:rPr>
              <a:t>efekti</a:t>
            </a:r>
            <a:endParaRPr lang="en-US" altLang="en-US" dirty="0" smtClean="0">
              <a:ea typeface="ＭＳ Ｐゴシック" pitchFamily="34" charset="-128"/>
            </a:endParaRPr>
          </a:p>
          <a:p>
            <a:pPr eaLnBrk="1" hangingPunct="1">
              <a:buFont typeface="Wingdings" pitchFamily="2" charset="2"/>
              <a:buChar char="q"/>
            </a:pPr>
            <a:r>
              <a:rPr lang="en-US" altLang="en-US" dirty="0" err="1" smtClean="0">
                <a:ea typeface="ＭＳ Ｐゴシック" pitchFamily="34" charset="-128"/>
              </a:rPr>
              <a:t>Produžava</a:t>
            </a:r>
            <a:r>
              <a:rPr lang="en-US" altLang="en-US" dirty="0" smtClean="0">
                <a:ea typeface="ＭＳ Ｐゴシック" pitchFamily="34" charset="-128"/>
              </a:rPr>
              <a:t> </a:t>
            </a:r>
            <a:r>
              <a:rPr lang="en-US" altLang="en-US" dirty="0" err="1" smtClean="0">
                <a:ea typeface="ＭＳ Ｐゴシック" pitchFamily="34" charset="-128"/>
              </a:rPr>
              <a:t>život</a:t>
            </a:r>
            <a:endParaRPr lang="en-US" altLang="en-US" dirty="0" smtClean="0">
              <a:ea typeface="ＭＳ Ｐゴシック" pitchFamily="34" charset="-128"/>
            </a:endParaRPr>
          </a:p>
          <a:p>
            <a:pPr eaLnBrk="1" hangingPunct="1">
              <a:buFont typeface="Wingdings" pitchFamily="2" charset="2"/>
              <a:buChar char="q"/>
            </a:pPr>
            <a:r>
              <a:rPr lang="en-US" altLang="en-US" dirty="0" err="1" smtClean="0">
                <a:ea typeface="ＭＳ Ｐゴシック" pitchFamily="34" charset="-128"/>
              </a:rPr>
              <a:t>Konfornije</a:t>
            </a:r>
            <a:r>
              <a:rPr lang="en-US" altLang="en-US" dirty="0" smtClean="0">
                <a:ea typeface="ＭＳ Ｐゴシック" pitchFamily="34" charset="-128"/>
              </a:rPr>
              <a:t> </a:t>
            </a:r>
            <a:r>
              <a:rPr lang="en-US" altLang="en-US" dirty="0" err="1" smtClean="0">
                <a:ea typeface="ＭＳ Ｐゴシック" pitchFamily="34" charset="-128"/>
              </a:rPr>
              <a:t>za</a:t>
            </a:r>
            <a:r>
              <a:rPr lang="en-US" altLang="en-US" dirty="0" smtClean="0">
                <a:ea typeface="ＭＳ Ｐゴシック" pitchFamily="34" charset="-128"/>
              </a:rPr>
              <a:t> </a:t>
            </a:r>
            <a:r>
              <a:rPr lang="en-US" altLang="en-US" dirty="0" err="1" smtClean="0">
                <a:ea typeface="ＭＳ Ｐゴシック" pitchFamily="34" charset="-128"/>
              </a:rPr>
              <a:t>bolesnika</a:t>
            </a:r>
            <a:endParaRPr lang="en-US" altLang="en-US" dirty="0" smtClean="0">
              <a:ea typeface="ＭＳ Ｐゴシック" pitchFamily="34" charset="-128"/>
            </a:endParaRPr>
          </a:p>
          <a:p>
            <a:pPr eaLnBrk="1" hangingPunct="1">
              <a:buFont typeface="Wingdings" pitchFamily="2" charset="2"/>
              <a:buChar char="q"/>
            </a:pPr>
            <a:r>
              <a:rPr lang="en-US" altLang="en-US" dirty="0" err="1" smtClean="0">
                <a:ea typeface="ＭＳ Ｐゴシック" pitchFamily="34" charset="-128"/>
              </a:rPr>
              <a:t>skupo</a:t>
            </a:r>
            <a:endParaRPr lang="en-US" altLang="en-US" dirty="0" smtClean="0">
              <a:ea typeface="ＭＳ Ｐゴシック" pitchFamily="34" charset="-128"/>
            </a:endParaRPr>
          </a:p>
          <a:p>
            <a:pPr eaLnBrk="1" hangingPunct="1">
              <a:buFont typeface="Wingdings" pitchFamily="2" charset="2"/>
              <a:buChar char="q"/>
            </a:pPr>
            <a:endParaRPr lang="en-US" altLang="en-US" dirty="0" smtClean="0">
              <a:ea typeface="ＭＳ Ｐゴシック" pitchFamily="34" charset="-128"/>
            </a:endParaRPr>
          </a:p>
        </p:txBody>
      </p:sp>
      <p:pic>
        <p:nvPicPr>
          <p:cNvPr id="78852" name="Picture 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410200" y="1524000"/>
            <a:ext cx="3544711" cy="4537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1889469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zaključak</a:t>
            </a:r>
            <a:endParaRPr lang="en-GB" dirty="0"/>
          </a:p>
        </p:txBody>
      </p:sp>
      <p:sp>
        <p:nvSpPr>
          <p:cNvPr id="3" name="Content Placeholder 2"/>
          <p:cNvSpPr>
            <a:spLocks noGrp="1"/>
          </p:cNvSpPr>
          <p:nvPr>
            <p:ph idx="1"/>
          </p:nvPr>
        </p:nvSpPr>
        <p:spPr/>
        <p:txBody>
          <a:bodyPr>
            <a:normAutofit fontScale="92500"/>
          </a:bodyPr>
          <a:lstStyle/>
          <a:p>
            <a:r>
              <a:rPr lang="en-GB" dirty="0" err="1" smtClean="0"/>
              <a:t>Deo</a:t>
            </a:r>
            <a:r>
              <a:rPr lang="en-GB" dirty="0" smtClean="0"/>
              <a:t> </a:t>
            </a:r>
            <a:r>
              <a:rPr lang="en-GB" dirty="0" err="1" smtClean="0"/>
              <a:t>multimodalnog</a:t>
            </a:r>
            <a:r>
              <a:rPr lang="en-GB" dirty="0" smtClean="0"/>
              <a:t> </a:t>
            </a:r>
            <a:r>
              <a:rPr lang="en-GB" dirty="0" err="1" smtClean="0"/>
              <a:t>pristupa</a:t>
            </a:r>
            <a:endParaRPr lang="en-GB" dirty="0" smtClean="0"/>
          </a:p>
          <a:p>
            <a:r>
              <a:rPr lang="en-GB" dirty="0" err="1" smtClean="0"/>
              <a:t>Ciljani</a:t>
            </a:r>
            <a:r>
              <a:rPr lang="en-GB" dirty="0" smtClean="0"/>
              <a:t> </a:t>
            </a:r>
            <a:r>
              <a:rPr lang="en-GB" dirty="0" err="1" smtClean="0"/>
              <a:t>tretman</a:t>
            </a:r>
            <a:r>
              <a:rPr lang="en-GB" dirty="0" smtClean="0"/>
              <a:t> </a:t>
            </a:r>
            <a:r>
              <a:rPr lang="en-GB" dirty="0" err="1" smtClean="0"/>
              <a:t>uzroka</a:t>
            </a:r>
            <a:r>
              <a:rPr lang="en-GB" dirty="0" smtClean="0"/>
              <a:t> (</a:t>
            </a:r>
            <a:r>
              <a:rPr lang="en-GB" dirty="0" err="1" smtClean="0"/>
              <a:t>mehanizma</a:t>
            </a:r>
            <a:r>
              <a:rPr lang="en-GB" dirty="0" smtClean="0"/>
              <a:t>) bola</a:t>
            </a:r>
          </a:p>
          <a:p>
            <a:r>
              <a:rPr lang="en-GB" dirty="0" err="1" smtClean="0"/>
              <a:t>Poštovati</a:t>
            </a:r>
            <a:r>
              <a:rPr lang="en-GB" dirty="0" smtClean="0"/>
              <a:t> </a:t>
            </a:r>
            <a:r>
              <a:rPr lang="en-GB" dirty="0" err="1" smtClean="0"/>
              <a:t>indikacije</a:t>
            </a:r>
            <a:r>
              <a:rPr lang="en-GB" dirty="0" smtClean="0"/>
              <a:t> i </a:t>
            </a:r>
            <a:r>
              <a:rPr lang="en-GB" dirty="0" err="1" smtClean="0"/>
              <a:t>kontraindikacije</a:t>
            </a:r>
            <a:r>
              <a:rPr lang="en-GB" dirty="0" smtClean="0"/>
              <a:t>, </a:t>
            </a:r>
            <a:r>
              <a:rPr lang="en-GB" dirty="0" err="1" smtClean="0"/>
              <a:t>obučeno</a:t>
            </a:r>
            <a:r>
              <a:rPr lang="en-GB" dirty="0" smtClean="0"/>
              <a:t> </a:t>
            </a:r>
            <a:r>
              <a:rPr lang="en-GB" dirty="0" err="1" smtClean="0"/>
              <a:t>osoblje</a:t>
            </a:r>
            <a:r>
              <a:rPr lang="en-GB" dirty="0" smtClean="0"/>
              <a:t>, </a:t>
            </a:r>
            <a:r>
              <a:rPr lang="en-GB" dirty="0" err="1" smtClean="0"/>
              <a:t>pažljiv</a:t>
            </a:r>
            <a:r>
              <a:rPr lang="en-GB" dirty="0" smtClean="0"/>
              <a:t> monitoring-</a:t>
            </a:r>
            <a:r>
              <a:rPr lang="en-GB" dirty="0" err="1" smtClean="0"/>
              <a:t>bezbednost</a:t>
            </a:r>
            <a:r>
              <a:rPr lang="en-GB" dirty="0" smtClean="0"/>
              <a:t> pre </a:t>
            </a:r>
            <a:r>
              <a:rPr lang="en-GB" dirty="0" err="1" smtClean="0"/>
              <a:t>svega</a:t>
            </a:r>
            <a:endParaRPr lang="en-GB" dirty="0" smtClean="0"/>
          </a:p>
          <a:p>
            <a:r>
              <a:rPr lang="en-GB" dirty="0" err="1" smtClean="0"/>
              <a:t>Može</a:t>
            </a:r>
            <a:r>
              <a:rPr lang="en-GB" dirty="0" smtClean="0"/>
              <a:t> </a:t>
            </a:r>
            <a:r>
              <a:rPr lang="en-GB" dirty="0" err="1" smtClean="0"/>
              <a:t>olakšati</a:t>
            </a:r>
            <a:r>
              <a:rPr lang="en-GB" dirty="0" smtClean="0"/>
              <a:t> </a:t>
            </a:r>
            <a:r>
              <a:rPr lang="en-GB" dirty="0" err="1" smtClean="0"/>
              <a:t>rehabilitaciju</a:t>
            </a:r>
            <a:r>
              <a:rPr lang="en-GB" dirty="0" smtClean="0"/>
              <a:t> </a:t>
            </a:r>
            <a:r>
              <a:rPr lang="en-GB" dirty="0" err="1" smtClean="0"/>
              <a:t>kod</a:t>
            </a:r>
            <a:r>
              <a:rPr lang="en-GB" dirty="0" smtClean="0"/>
              <a:t> </a:t>
            </a:r>
            <a:r>
              <a:rPr lang="en-GB" dirty="0" err="1" smtClean="0"/>
              <a:t>hroničnog</a:t>
            </a:r>
            <a:r>
              <a:rPr lang="en-GB" dirty="0" smtClean="0"/>
              <a:t> bola</a:t>
            </a:r>
          </a:p>
          <a:p>
            <a:r>
              <a:rPr lang="en-GB" dirty="0" err="1" smtClean="0"/>
              <a:t>Manje</a:t>
            </a:r>
            <a:r>
              <a:rPr lang="en-GB" dirty="0" smtClean="0"/>
              <a:t> </a:t>
            </a:r>
            <a:r>
              <a:rPr lang="en-GB" dirty="0" err="1" smtClean="0"/>
              <a:t>rizika</a:t>
            </a:r>
            <a:r>
              <a:rPr lang="en-GB" dirty="0" smtClean="0"/>
              <a:t> u </a:t>
            </a:r>
            <a:r>
              <a:rPr lang="en-GB" dirty="0" err="1" smtClean="0"/>
              <a:t>odnosu</a:t>
            </a:r>
            <a:r>
              <a:rPr lang="en-GB" dirty="0" smtClean="0"/>
              <a:t> </a:t>
            </a:r>
            <a:r>
              <a:rPr lang="en-GB" dirty="0" err="1" smtClean="0"/>
              <a:t>na</a:t>
            </a:r>
            <a:r>
              <a:rPr lang="en-GB" dirty="0" smtClean="0"/>
              <a:t> </a:t>
            </a:r>
            <a:r>
              <a:rPr lang="en-GB" smtClean="0"/>
              <a:t>hirurgiju</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a:p>
        </p:txBody>
      </p:sp>
    </p:spTree>
    <p:extLst>
      <p:ext uri="{BB962C8B-B14F-4D97-AF65-F5344CB8AC3E}">
        <p14:creationId xmlns:p14="http://schemas.microsoft.com/office/powerpoint/2010/main" xmlns="" val="911304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31640" y="2420888"/>
            <a:ext cx="7311617" cy="1569660"/>
          </a:xfrm>
          <a:prstGeom prst="rect">
            <a:avLst/>
          </a:prstGeom>
          <a:noFill/>
        </p:spPr>
        <p:txBody>
          <a:bodyPr wrap="none" rtlCol="0">
            <a:spAutoFit/>
          </a:bodyPr>
          <a:lstStyle/>
          <a:p>
            <a:pPr latinLnBrk="1"/>
            <a:endParaRPr lang="sr-Latn-CS" sz="2400" dirty="0" smtClean="0">
              <a:solidFill>
                <a:prstClr val="black"/>
              </a:solidFill>
            </a:endParaRPr>
          </a:p>
          <a:p>
            <a:pPr marL="342900" indent="-342900" latinLnBrk="1">
              <a:buFont typeface="Arial" pitchFamily="34" charset="0"/>
              <a:buChar char="•"/>
            </a:pPr>
            <a:r>
              <a:rPr lang="en-GB" sz="2400" dirty="0" err="1" smtClean="0">
                <a:solidFill>
                  <a:prstClr val="black"/>
                </a:solidFill>
              </a:rPr>
              <a:t>Primena</a:t>
            </a:r>
            <a:r>
              <a:rPr lang="en-GB" sz="2400" dirty="0" smtClean="0">
                <a:solidFill>
                  <a:prstClr val="black"/>
                </a:solidFill>
              </a:rPr>
              <a:t> </a:t>
            </a:r>
            <a:r>
              <a:rPr lang="en-GB" sz="2400" dirty="0" err="1" smtClean="0">
                <a:solidFill>
                  <a:prstClr val="black"/>
                </a:solidFill>
              </a:rPr>
              <a:t>minimalno</a:t>
            </a:r>
            <a:r>
              <a:rPr lang="en-GB" sz="2400" dirty="0" smtClean="0">
                <a:solidFill>
                  <a:prstClr val="black"/>
                </a:solidFill>
              </a:rPr>
              <a:t> </a:t>
            </a:r>
            <a:r>
              <a:rPr lang="en-GB" sz="2400" dirty="0" err="1" smtClean="0">
                <a:solidFill>
                  <a:prstClr val="black"/>
                </a:solidFill>
              </a:rPr>
              <a:t>invazivnih</a:t>
            </a:r>
            <a:r>
              <a:rPr lang="en-GB" sz="2400" dirty="0" smtClean="0">
                <a:solidFill>
                  <a:prstClr val="black"/>
                </a:solidFill>
              </a:rPr>
              <a:t> </a:t>
            </a:r>
            <a:r>
              <a:rPr lang="en-GB" sz="2400" dirty="0" err="1" smtClean="0">
                <a:solidFill>
                  <a:prstClr val="black"/>
                </a:solidFill>
              </a:rPr>
              <a:t>tehnika</a:t>
            </a:r>
            <a:r>
              <a:rPr lang="en-GB" sz="2400" dirty="0" smtClean="0">
                <a:solidFill>
                  <a:prstClr val="black"/>
                </a:solidFill>
              </a:rPr>
              <a:t> u </a:t>
            </a:r>
            <a:r>
              <a:rPr lang="en-GB" sz="2400" dirty="0" err="1" smtClean="0">
                <a:solidFill>
                  <a:prstClr val="black"/>
                </a:solidFill>
              </a:rPr>
              <a:t>cilju</a:t>
            </a:r>
            <a:endParaRPr lang="en-GB" sz="2400" dirty="0" smtClean="0">
              <a:solidFill>
                <a:prstClr val="black"/>
              </a:solidFill>
            </a:endParaRPr>
          </a:p>
          <a:p>
            <a:pPr latinLnBrk="1"/>
            <a:r>
              <a:rPr lang="en-GB" sz="2400" dirty="0">
                <a:solidFill>
                  <a:prstClr val="black"/>
                </a:solidFill>
              </a:rPr>
              <a:t> </a:t>
            </a:r>
            <a:r>
              <a:rPr lang="en-GB" sz="2400" dirty="0" smtClean="0">
                <a:solidFill>
                  <a:prstClr val="black"/>
                </a:solidFill>
              </a:rPr>
              <a:t>   </a:t>
            </a:r>
            <a:r>
              <a:rPr lang="en-GB" sz="2400" dirty="0" err="1" smtClean="0">
                <a:solidFill>
                  <a:prstClr val="black"/>
                </a:solidFill>
              </a:rPr>
              <a:t>smanjenja</a:t>
            </a:r>
            <a:r>
              <a:rPr lang="en-GB" sz="2400" dirty="0" smtClean="0">
                <a:solidFill>
                  <a:prstClr val="black"/>
                </a:solidFill>
              </a:rPr>
              <a:t> </a:t>
            </a:r>
            <a:r>
              <a:rPr lang="en-GB" sz="2400" dirty="0" err="1" smtClean="0">
                <a:solidFill>
                  <a:prstClr val="black"/>
                </a:solidFill>
              </a:rPr>
              <a:t>ili</a:t>
            </a:r>
            <a:r>
              <a:rPr lang="en-GB" sz="2400" dirty="0" smtClean="0">
                <a:solidFill>
                  <a:prstClr val="black"/>
                </a:solidFill>
              </a:rPr>
              <a:t> </a:t>
            </a:r>
            <a:r>
              <a:rPr lang="en-GB" sz="2400" dirty="0" err="1" smtClean="0">
                <a:solidFill>
                  <a:prstClr val="black"/>
                </a:solidFill>
              </a:rPr>
              <a:t>eliminisanja</a:t>
            </a:r>
            <a:r>
              <a:rPr lang="en-GB" sz="2400" dirty="0" smtClean="0">
                <a:solidFill>
                  <a:prstClr val="black"/>
                </a:solidFill>
              </a:rPr>
              <a:t> bola od </a:t>
            </a:r>
            <a:r>
              <a:rPr lang="en-GB" sz="2400" dirty="0" err="1" smtClean="0">
                <a:solidFill>
                  <a:prstClr val="black"/>
                </a:solidFill>
              </a:rPr>
              <a:t>strane</a:t>
            </a:r>
            <a:r>
              <a:rPr lang="en-GB" sz="2400" dirty="0" smtClean="0">
                <a:solidFill>
                  <a:prstClr val="black"/>
                </a:solidFill>
              </a:rPr>
              <a:t> </a:t>
            </a:r>
          </a:p>
          <a:p>
            <a:pPr latinLnBrk="1"/>
            <a:r>
              <a:rPr lang="en-GB" sz="2400" dirty="0">
                <a:solidFill>
                  <a:prstClr val="black"/>
                </a:solidFill>
              </a:rPr>
              <a:t> </a:t>
            </a:r>
            <a:r>
              <a:rPr lang="en-GB" sz="2400" dirty="0" smtClean="0">
                <a:solidFill>
                  <a:prstClr val="black"/>
                </a:solidFill>
              </a:rPr>
              <a:t>   </a:t>
            </a:r>
            <a:r>
              <a:rPr lang="en-GB" sz="2400" dirty="0" err="1" smtClean="0">
                <a:solidFill>
                  <a:prstClr val="black"/>
                </a:solidFill>
              </a:rPr>
              <a:t>specijalno</a:t>
            </a:r>
            <a:r>
              <a:rPr lang="en-GB" sz="2400" dirty="0" smtClean="0">
                <a:solidFill>
                  <a:prstClr val="black"/>
                </a:solidFill>
              </a:rPr>
              <a:t> </a:t>
            </a:r>
            <a:r>
              <a:rPr lang="en-GB" sz="2400" dirty="0" err="1" smtClean="0">
                <a:solidFill>
                  <a:prstClr val="black"/>
                </a:solidFill>
              </a:rPr>
              <a:t>obučenih</a:t>
            </a:r>
            <a:r>
              <a:rPr lang="en-GB" sz="2400" dirty="0" smtClean="0">
                <a:solidFill>
                  <a:prstClr val="black"/>
                </a:solidFill>
              </a:rPr>
              <a:t> </a:t>
            </a:r>
            <a:r>
              <a:rPr lang="en-GB" sz="2400" dirty="0" err="1" smtClean="0">
                <a:solidFill>
                  <a:prstClr val="black"/>
                </a:solidFill>
              </a:rPr>
              <a:t>subspecijalista</a:t>
            </a:r>
            <a:r>
              <a:rPr lang="en-GB" sz="2400" dirty="0" smtClean="0">
                <a:solidFill>
                  <a:prstClr val="black"/>
                </a:solidFill>
              </a:rPr>
              <a:t> medicine bola</a:t>
            </a:r>
            <a:endParaRPr lang="en-US" sz="2400" dirty="0">
              <a:solidFill>
                <a:prstClr val="black"/>
              </a:solidFill>
            </a:endParaRPr>
          </a:p>
        </p:txBody>
      </p:sp>
      <p:sp>
        <p:nvSpPr>
          <p:cNvPr id="3" name="TextBox 2"/>
          <p:cNvSpPr txBox="1"/>
          <p:nvPr/>
        </p:nvSpPr>
        <p:spPr>
          <a:xfrm>
            <a:off x="1331640" y="1988840"/>
            <a:ext cx="6328977" cy="584775"/>
          </a:xfrm>
          <a:prstGeom prst="rect">
            <a:avLst/>
          </a:prstGeom>
          <a:noFill/>
        </p:spPr>
        <p:txBody>
          <a:bodyPr wrap="none" rtlCol="0">
            <a:spAutoFit/>
          </a:bodyPr>
          <a:lstStyle/>
          <a:p>
            <a:pPr latinLnBrk="1"/>
            <a:r>
              <a:rPr lang="en-GB" sz="3200" b="1" dirty="0" err="1" smtClean="0">
                <a:solidFill>
                  <a:prstClr val="black"/>
                </a:solidFill>
              </a:rPr>
              <a:t>Šta</a:t>
            </a:r>
            <a:r>
              <a:rPr lang="en-GB" sz="3200" b="1" dirty="0" smtClean="0">
                <a:solidFill>
                  <a:prstClr val="black"/>
                </a:solidFill>
              </a:rPr>
              <a:t> je </a:t>
            </a:r>
            <a:r>
              <a:rPr lang="en-GB" sz="3200" b="1" dirty="0" err="1" smtClean="0">
                <a:solidFill>
                  <a:prstClr val="black"/>
                </a:solidFill>
              </a:rPr>
              <a:t>interventno</a:t>
            </a:r>
            <a:r>
              <a:rPr lang="en-GB" sz="3200" b="1" dirty="0" smtClean="0">
                <a:solidFill>
                  <a:prstClr val="black"/>
                </a:solidFill>
              </a:rPr>
              <a:t> </a:t>
            </a:r>
            <a:r>
              <a:rPr lang="en-GB" sz="3200" b="1" dirty="0" err="1" smtClean="0">
                <a:solidFill>
                  <a:prstClr val="black"/>
                </a:solidFill>
              </a:rPr>
              <a:t>lečenje</a:t>
            </a:r>
            <a:r>
              <a:rPr lang="en-GB" sz="3200" b="1" dirty="0" smtClean="0">
                <a:solidFill>
                  <a:prstClr val="black"/>
                </a:solidFill>
              </a:rPr>
              <a:t> bola?</a:t>
            </a:r>
            <a:endParaRPr lang="en-GB" sz="3200" b="1" dirty="0">
              <a:solidFill>
                <a:prstClr val="black"/>
              </a:solidFill>
            </a:endParaRPr>
          </a:p>
        </p:txBody>
      </p:sp>
    </p:spTree>
    <p:extLst>
      <p:ext uri="{BB962C8B-B14F-4D97-AF65-F5344CB8AC3E}">
        <p14:creationId xmlns:p14="http://schemas.microsoft.com/office/powerpoint/2010/main" xmlns="" val="3818001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err="1" smtClean="0"/>
              <a:t>Mesto</a:t>
            </a:r>
            <a:r>
              <a:rPr lang="en-GB" dirty="0" smtClean="0"/>
              <a:t> </a:t>
            </a:r>
            <a:r>
              <a:rPr lang="en-GB" dirty="0" err="1" smtClean="0"/>
              <a:t>interventnih</a:t>
            </a:r>
            <a:r>
              <a:rPr lang="en-GB" dirty="0" smtClean="0"/>
              <a:t> </a:t>
            </a:r>
            <a:r>
              <a:rPr lang="en-GB" dirty="0" err="1" smtClean="0"/>
              <a:t>procedura</a:t>
            </a:r>
            <a:r>
              <a:rPr lang="en-GB" dirty="0" smtClean="0"/>
              <a:t>, </a:t>
            </a:r>
            <a:r>
              <a:rPr lang="en-GB" dirty="0" err="1" smtClean="0"/>
              <a:t>ranije</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429427547"/>
              </p:ext>
            </p:extLst>
          </p:nvPr>
        </p:nvGraphicFramePr>
        <p:xfrm>
          <a:off x="539552" y="2088482"/>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Oval 4"/>
          <p:cNvSpPr/>
          <p:nvPr/>
        </p:nvSpPr>
        <p:spPr>
          <a:xfrm rot="20062008">
            <a:off x="5045118" y="1675744"/>
            <a:ext cx="2304256" cy="111471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smtClean="0">
                <a:solidFill>
                  <a:prstClr val="white"/>
                </a:solidFill>
              </a:rPr>
              <a:t>Interventno</a:t>
            </a:r>
            <a:r>
              <a:rPr lang="en-GB" dirty="0" smtClean="0">
                <a:solidFill>
                  <a:prstClr val="white"/>
                </a:solidFill>
              </a:rPr>
              <a:t> </a:t>
            </a:r>
            <a:r>
              <a:rPr lang="en-GB" dirty="0" err="1" smtClean="0">
                <a:solidFill>
                  <a:prstClr val="white"/>
                </a:solidFill>
              </a:rPr>
              <a:t>lečenje</a:t>
            </a:r>
            <a:r>
              <a:rPr lang="en-GB" dirty="0" smtClean="0">
                <a:solidFill>
                  <a:prstClr val="white"/>
                </a:solidFill>
              </a:rPr>
              <a:t> bola</a:t>
            </a:r>
            <a:endParaRPr lang="en-GB" dirty="0">
              <a:solidFill>
                <a:prstClr val="white"/>
              </a:solidFill>
            </a:endParaRPr>
          </a:p>
        </p:txBody>
      </p:sp>
      <p:sp>
        <p:nvSpPr>
          <p:cNvPr id="6" name="TextBox 5"/>
          <p:cNvSpPr txBox="1"/>
          <p:nvPr/>
        </p:nvSpPr>
        <p:spPr>
          <a:xfrm>
            <a:off x="0" y="5723964"/>
            <a:ext cx="184731" cy="369332"/>
          </a:xfrm>
          <a:prstGeom prst="rect">
            <a:avLst/>
          </a:prstGeom>
          <a:noFill/>
        </p:spPr>
        <p:txBody>
          <a:bodyPr wrap="none" rtlCol="0">
            <a:spAutoFit/>
          </a:bodyPr>
          <a:lstStyle/>
          <a:p>
            <a:endParaRPr lang="en-GB" dirty="0">
              <a:solidFill>
                <a:prstClr val="black"/>
              </a:solidFill>
            </a:endParaRPr>
          </a:p>
        </p:txBody>
      </p:sp>
      <p:sp>
        <p:nvSpPr>
          <p:cNvPr id="3" name="TextBox 2"/>
          <p:cNvSpPr txBox="1"/>
          <p:nvPr/>
        </p:nvSpPr>
        <p:spPr>
          <a:xfrm>
            <a:off x="685800" y="4179249"/>
            <a:ext cx="1059136" cy="369332"/>
          </a:xfrm>
          <a:prstGeom prst="rect">
            <a:avLst/>
          </a:prstGeom>
          <a:solidFill>
            <a:schemeClr val="accent3"/>
          </a:solidFill>
        </p:spPr>
        <p:txBody>
          <a:bodyPr wrap="none" rtlCol="0">
            <a:spAutoFit/>
          </a:bodyPr>
          <a:lstStyle/>
          <a:p>
            <a:r>
              <a:rPr lang="en-GB" b="1" dirty="0" err="1" smtClean="0"/>
              <a:t>Blaga</a:t>
            </a:r>
            <a:r>
              <a:rPr lang="en-GB" b="1" dirty="0" smtClean="0"/>
              <a:t> </a:t>
            </a:r>
            <a:r>
              <a:rPr lang="en-GB" b="1" dirty="0" err="1" smtClean="0"/>
              <a:t>bol</a:t>
            </a:r>
            <a:endParaRPr lang="en-GB" b="1" dirty="0"/>
          </a:p>
        </p:txBody>
      </p:sp>
      <p:sp>
        <p:nvSpPr>
          <p:cNvPr id="7" name="TextBox 6"/>
          <p:cNvSpPr txBox="1"/>
          <p:nvPr/>
        </p:nvSpPr>
        <p:spPr>
          <a:xfrm>
            <a:off x="2971799" y="3581400"/>
            <a:ext cx="1426031" cy="369332"/>
          </a:xfrm>
          <a:prstGeom prst="rect">
            <a:avLst/>
          </a:prstGeom>
          <a:solidFill>
            <a:srgbClr val="FFC000"/>
          </a:solidFill>
        </p:spPr>
        <p:txBody>
          <a:bodyPr wrap="none" rtlCol="0">
            <a:spAutoFit/>
          </a:bodyPr>
          <a:lstStyle/>
          <a:p>
            <a:r>
              <a:rPr lang="en-GB" b="1" dirty="0" err="1" smtClean="0"/>
              <a:t>Umerena</a:t>
            </a:r>
            <a:r>
              <a:rPr lang="en-GB" b="1" dirty="0" smtClean="0"/>
              <a:t> </a:t>
            </a:r>
            <a:r>
              <a:rPr lang="en-GB" b="1" dirty="0" err="1" smtClean="0"/>
              <a:t>bol</a:t>
            </a:r>
            <a:endParaRPr lang="en-GB" b="1" dirty="0"/>
          </a:p>
        </p:txBody>
      </p:sp>
      <p:sp>
        <p:nvSpPr>
          <p:cNvPr id="10" name="TextBox 9"/>
          <p:cNvSpPr txBox="1"/>
          <p:nvPr/>
        </p:nvSpPr>
        <p:spPr>
          <a:xfrm>
            <a:off x="4895363" y="3049357"/>
            <a:ext cx="952890" cy="369332"/>
          </a:xfrm>
          <a:prstGeom prst="rect">
            <a:avLst/>
          </a:prstGeom>
          <a:solidFill>
            <a:srgbClr val="FF0000"/>
          </a:solidFill>
        </p:spPr>
        <p:txBody>
          <a:bodyPr wrap="none" rtlCol="0">
            <a:spAutoFit/>
          </a:bodyPr>
          <a:lstStyle/>
          <a:p>
            <a:r>
              <a:rPr lang="en-GB" b="1" dirty="0" err="1" smtClean="0"/>
              <a:t>Jaka</a:t>
            </a:r>
            <a:r>
              <a:rPr lang="en-GB" b="1" dirty="0" smtClean="0"/>
              <a:t> </a:t>
            </a:r>
            <a:r>
              <a:rPr lang="en-GB" b="1" dirty="0" err="1" smtClean="0"/>
              <a:t>bol</a:t>
            </a:r>
            <a:endParaRPr lang="en-GB" b="1" dirty="0"/>
          </a:p>
        </p:txBody>
      </p:sp>
      <p:sp>
        <p:nvSpPr>
          <p:cNvPr id="11" name="Oval 10"/>
          <p:cNvSpPr/>
          <p:nvPr/>
        </p:nvSpPr>
        <p:spPr>
          <a:xfrm>
            <a:off x="4406621" y="4800600"/>
            <a:ext cx="2447901"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smtClean="0"/>
              <a:t>Analgo</a:t>
            </a:r>
            <a:r>
              <a:rPr lang="en-GB" dirty="0" smtClean="0"/>
              <a:t> </a:t>
            </a:r>
            <a:r>
              <a:rPr lang="en-GB" dirty="0" err="1" smtClean="0"/>
              <a:t>lestvica</a:t>
            </a:r>
            <a:endParaRPr lang="en-GB" dirty="0"/>
          </a:p>
        </p:txBody>
      </p:sp>
    </p:spTree>
    <p:extLst>
      <p:ext uri="{BB962C8B-B14F-4D97-AF65-F5344CB8AC3E}">
        <p14:creationId xmlns:p14="http://schemas.microsoft.com/office/powerpoint/2010/main" xmlns="" val="2034646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Treatment ladder (Modifiedâ¦.)&#10;Diagnostic blocks&#10;Epidural steroids&#10;Radiofrequency technigues&#10;Neurostimulation&#10;techniques&#10;Ne..."/>
          <p:cNvPicPr>
            <a:picLocks noChangeAspect="1" noChangeArrowheads="1"/>
          </p:cNvPicPr>
          <p:nvPr/>
        </p:nvPicPr>
        <p:blipFill rotWithShape="1">
          <a:blip r:embed="rId2">
            <a:extLst>
              <a:ext uri="{28A0092B-C50C-407E-A947-70E740481C1C}">
                <a14:useLocalDpi xmlns:a14="http://schemas.microsoft.com/office/drawing/2010/main" xmlns="" val="0"/>
              </a:ext>
            </a:extLst>
          </a:blip>
          <a:srcRect t="22436"/>
          <a:stretch/>
        </p:blipFill>
        <p:spPr bwMode="auto">
          <a:xfrm>
            <a:off x="303013" y="1219200"/>
            <a:ext cx="8496944" cy="5319347"/>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1143000" y="152400"/>
            <a:ext cx="3969292" cy="646331"/>
          </a:xfrm>
          <a:prstGeom prst="rect">
            <a:avLst/>
          </a:prstGeom>
          <a:noFill/>
        </p:spPr>
        <p:txBody>
          <a:bodyPr wrap="none" rtlCol="0">
            <a:spAutoFit/>
          </a:bodyPr>
          <a:lstStyle/>
          <a:p>
            <a:r>
              <a:rPr lang="en-GB" sz="3600" b="1" dirty="0" err="1" smtClean="0">
                <a:solidFill>
                  <a:schemeClr val="tx2">
                    <a:lumMod val="60000"/>
                    <a:lumOff val="40000"/>
                  </a:schemeClr>
                </a:solidFill>
              </a:rPr>
              <a:t>Sada</a:t>
            </a:r>
            <a:r>
              <a:rPr lang="en-GB" sz="3600" b="1" dirty="0" smtClean="0">
                <a:solidFill>
                  <a:schemeClr val="tx2">
                    <a:lumMod val="60000"/>
                    <a:lumOff val="40000"/>
                  </a:schemeClr>
                </a:solidFill>
              </a:rPr>
              <a:t>: </a:t>
            </a:r>
            <a:r>
              <a:rPr lang="en-GB" sz="3600" b="1" dirty="0" err="1" smtClean="0">
                <a:solidFill>
                  <a:schemeClr val="tx2">
                    <a:lumMod val="60000"/>
                    <a:lumOff val="40000"/>
                  </a:schemeClr>
                </a:solidFill>
              </a:rPr>
              <a:t>Analgetski</a:t>
            </a:r>
            <a:r>
              <a:rPr lang="en-GB" sz="3600" b="1" dirty="0" smtClean="0">
                <a:solidFill>
                  <a:schemeClr val="tx2">
                    <a:lumMod val="60000"/>
                    <a:lumOff val="40000"/>
                  </a:schemeClr>
                </a:solidFill>
              </a:rPr>
              <a:t> lift</a:t>
            </a:r>
            <a:endParaRPr lang="en-GB" sz="3600" b="1" dirty="0">
              <a:solidFill>
                <a:schemeClr val="tx2">
                  <a:lumMod val="60000"/>
                  <a:lumOff val="40000"/>
                </a:schemeClr>
              </a:solidFill>
            </a:endParaRPr>
          </a:p>
        </p:txBody>
      </p:sp>
      <p:sp>
        <p:nvSpPr>
          <p:cNvPr id="3" name="TextBox 2"/>
          <p:cNvSpPr txBox="1"/>
          <p:nvPr/>
        </p:nvSpPr>
        <p:spPr>
          <a:xfrm>
            <a:off x="1828800" y="5334000"/>
            <a:ext cx="3691844" cy="584775"/>
          </a:xfrm>
          <a:prstGeom prst="rect">
            <a:avLst/>
          </a:prstGeom>
          <a:solidFill>
            <a:schemeClr val="accent1">
              <a:lumMod val="20000"/>
              <a:lumOff val="80000"/>
            </a:schemeClr>
          </a:solidFill>
        </p:spPr>
        <p:txBody>
          <a:bodyPr wrap="none" rtlCol="0">
            <a:spAutoFit/>
          </a:bodyPr>
          <a:lstStyle/>
          <a:p>
            <a:r>
              <a:rPr lang="en-GB" sz="1600" b="1" dirty="0" err="1" smtClean="0"/>
              <a:t>Jaki</a:t>
            </a:r>
            <a:r>
              <a:rPr lang="en-GB" sz="1600" b="1" dirty="0" smtClean="0"/>
              <a:t> </a:t>
            </a:r>
            <a:r>
              <a:rPr lang="en-GB" sz="1600" b="1" dirty="0" err="1" smtClean="0"/>
              <a:t>opioidi</a:t>
            </a:r>
            <a:r>
              <a:rPr lang="en-GB" sz="1600" b="1" dirty="0" smtClean="0"/>
              <a:t>  i </a:t>
            </a:r>
            <a:r>
              <a:rPr lang="en-GB" sz="1600" b="1" dirty="0" err="1" smtClean="0"/>
              <a:t>invazivne</a:t>
            </a:r>
            <a:r>
              <a:rPr lang="en-GB" sz="1600" b="1" dirty="0" smtClean="0"/>
              <a:t> procedure </a:t>
            </a:r>
            <a:r>
              <a:rPr lang="en-GB" sz="1600" b="1" dirty="0" err="1" smtClean="0"/>
              <a:t>prema</a:t>
            </a:r>
            <a:r>
              <a:rPr lang="en-GB" sz="1600" b="1" dirty="0" smtClean="0"/>
              <a:t> </a:t>
            </a:r>
          </a:p>
          <a:p>
            <a:r>
              <a:rPr lang="en-GB" sz="1600" b="1" dirty="0" err="1" smtClean="0"/>
              <a:t>indikacijama</a:t>
            </a:r>
            <a:r>
              <a:rPr lang="en-GB" sz="1600" b="1" dirty="0" smtClean="0"/>
              <a:t> </a:t>
            </a:r>
            <a:r>
              <a:rPr lang="en-GB" sz="1600" b="1" dirty="0" err="1" smtClean="0"/>
              <a:t>kod</a:t>
            </a:r>
            <a:r>
              <a:rPr lang="en-GB" sz="1600" b="1" dirty="0" smtClean="0"/>
              <a:t> </a:t>
            </a:r>
            <a:r>
              <a:rPr lang="en-GB" sz="1600" b="1" dirty="0" err="1" smtClean="0"/>
              <a:t>svih</a:t>
            </a:r>
            <a:r>
              <a:rPr lang="en-GB" sz="1600" b="1" dirty="0" smtClean="0"/>
              <a:t> </a:t>
            </a:r>
            <a:r>
              <a:rPr lang="en-GB" sz="1600" b="1" dirty="0" err="1" smtClean="0"/>
              <a:t>jačina</a:t>
            </a:r>
            <a:r>
              <a:rPr lang="en-GB" sz="1600" b="1" dirty="0" smtClean="0"/>
              <a:t> </a:t>
            </a:r>
            <a:r>
              <a:rPr lang="en-GB" sz="1600" b="1" dirty="0" err="1" smtClean="0"/>
              <a:t>boli</a:t>
            </a:r>
            <a:endParaRPr lang="en-GB" sz="1600" b="1" dirty="0"/>
          </a:p>
        </p:txBody>
      </p:sp>
    </p:spTree>
    <p:extLst>
      <p:ext uri="{BB962C8B-B14F-4D97-AF65-F5344CB8AC3E}">
        <p14:creationId xmlns:p14="http://schemas.microsoft.com/office/powerpoint/2010/main" xmlns="" val="2988589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GB" dirty="0" err="1" smtClean="0"/>
              <a:t>Interventno</a:t>
            </a:r>
            <a:r>
              <a:rPr lang="en-GB" dirty="0" smtClean="0"/>
              <a:t> </a:t>
            </a:r>
            <a:r>
              <a:rPr lang="en-GB" dirty="0" err="1" smtClean="0"/>
              <a:t>lečenje</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
        <p:nvSpPr>
          <p:cNvPr id="5" name="Down Arrow Callout 4"/>
          <p:cNvSpPr/>
          <p:nvPr/>
        </p:nvSpPr>
        <p:spPr>
          <a:xfrm>
            <a:off x="533400" y="1524000"/>
            <a:ext cx="7772400" cy="914400"/>
          </a:xfrm>
          <a:prstGeom prst="downArrowCallou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smtClean="0"/>
              <a:t>Subspecijalista</a:t>
            </a:r>
            <a:r>
              <a:rPr lang="en-GB" dirty="0" smtClean="0"/>
              <a:t> MB </a:t>
            </a:r>
            <a:r>
              <a:rPr lang="en-GB" dirty="0" err="1" smtClean="0"/>
              <a:t>ili</a:t>
            </a:r>
            <a:r>
              <a:rPr lang="en-GB" dirty="0" smtClean="0"/>
              <a:t> </a:t>
            </a:r>
            <a:r>
              <a:rPr lang="en-GB" dirty="0" err="1" smtClean="0"/>
              <a:t>drugi</a:t>
            </a:r>
            <a:r>
              <a:rPr lang="en-GB" dirty="0" smtClean="0"/>
              <a:t> </a:t>
            </a:r>
            <a:r>
              <a:rPr lang="en-GB" dirty="0" err="1" smtClean="0"/>
              <a:t>specijalisti</a:t>
            </a:r>
            <a:r>
              <a:rPr lang="en-GB" dirty="0" smtClean="0"/>
              <a:t> </a:t>
            </a:r>
            <a:r>
              <a:rPr lang="en-GB" dirty="0" err="1"/>
              <a:t>koji</a:t>
            </a:r>
            <a:r>
              <a:rPr lang="en-GB" dirty="0"/>
              <a:t> </a:t>
            </a:r>
            <a:r>
              <a:rPr lang="en-GB" dirty="0" err="1" smtClean="0"/>
              <a:t>poznaju</a:t>
            </a:r>
            <a:r>
              <a:rPr lang="en-GB" dirty="0" smtClean="0"/>
              <a:t> </a:t>
            </a:r>
            <a:r>
              <a:rPr lang="en-GB" dirty="0" err="1"/>
              <a:t>sve</a:t>
            </a:r>
            <a:r>
              <a:rPr lang="en-GB" dirty="0"/>
              <a:t> </a:t>
            </a:r>
            <a:r>
              <a:rPr lang="en-GB" dirty="0" err="1"/>
              <a:t>tehnike</a:t>
            </a:r>
            <a:r>
              <a:rPr lang="en-GB" dirty="0"/>
              <a:t> </a:t>
            </a:r>
            <a:r>
              <a:rPr lang="en-GB" dirty="0" err="1"/>
              <a:t>konzervativnog</a:t>
            </a:r>
            <a:r>
              <a:rPr lang="en-GB" dirty="0"/>
              <a:t> i </a:t>
            </a:r>
            <a:r>
              <a:rPr lang="en-GB" dirty="0" err="1"/>
              <a:t>minimalno</a:t>
            </a:r>
            <a:r>
              <a:rPr lang="en-GB" dirty="0"/>
              <a:t> </a:t>
            </a:r>
            <a:r>
              <a:rPr lang="en-GB" dirty="0" err="1"/>
              <a:t>invazivnog</a:t>
            </a:r>
            <a:r>
              <a:rPr lang="en-GB" dirty="0"/>
              <a:t> </a:t>
            </a:r>
            <a:r>
              <a:rPr lang="en-GB" dirty="0" err="1"/>
              <a:t>lečenja</a:t>
            </a:r>
            <a:r>
              <a:rPr lang="en-GB" dirty="0"/>
              <a:t> bola</a:t>
            </a:r>
          </a:p>
        </p:txBody>
      </p:sp>
      <p:sp>
        <p:nvSpPr>
          <p:cNvPr id="7" name="Down Arrow Callout 6"/>
          <p:cNvSpPr/>
          <p:nvPr/>
        </p:nvSpPr>
        <p:spPr>
          <a:xfrm>
            <a:off x="533400" y="2590800"/>
            <a:ext cx="7772400" cy="914400"/>
          </a:xfrm>
          <a:prstGeom prst="downArrowCallou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smtClean="0"/>
              <a:t>Algoritmi</a:t>
            </a:r>
            <a:r>
              <a:rPr lang="en-GB" dirty="0" smtClean="0"/>
              <a:t> </a:t>
            </a:r>
            <a:r>
              <a:rPr lang="en-GB" dirty="0" err="1" smtClean="0"/>
              <a:t>dijagnostikovanja</a:t>
            </a:r>
            <a:r>
              <a:rPr lang="en-GB" dirty="0" smtClean="0"/>
              <a:t>, </a:t>
            </a:r>
            <a:r>
              <a:rPr lang="en-GB" dirty="0" err="1" smtClean="0"/>
              <a:t>personalizovan</a:t>
            </a:r>
            <a:r>
              <a:rPr lang="en-GB" dirty="0" smtClean="0"/>
              <a:t> </a:t>
            </a:r>
            <a:r>
              <a:rPr lang="en-GB" dirty="0" err="1" smtClean="0"/>
              <a:t>pristup</a:t>
            </a:r>
            <a:r>
              <a:rPr lang="en-GB" dirty="0" smtClean="0"/>
              <a:t>, </a:t>
            </a:r>
            <a:r>
              <a:rPr lang="en-GB" dirty="0" err="1" smtClean="0"/>
              <a:t>reakcija</a:t>
            </a:r>
            <a:r>
              <a:rPr lang="en-GB" dirty="0" smtClean="0"/>
              <a:t> u </a:t>
            </a:r>
            <a:r>
              <a:rPr lang="en-GB" dirty="0" err="1" smtClean="0"/>
              <a:t>slučaju</a:t>
            </a:r>
            <a:r>
              <a:rPr lang="en-GB" dirty="0" smtClean="0"/>
              <a:t> </a:t>
            </a:r>
            <a:r>
              <a:rPr lang="en-GB" dirty="0" err="1" smtClean="0"/>
              <a:t>promene</a:t>
            </a:r>
            <a:r>
              <a:rPr lang="en-GB" dirty="0" smtClean="0"/>
              <a:t> </a:t>
            </a:r>
            <a:r>
              <a:rPr lang="en-GB" dirty="0" err="1" smtClean="0"/>
              <a:t>simptoma</a:t>
            </a:r>
            <a:endParaRPr lang="en-GB" dirty="0"/>
          </a:p>
        </p:txBody>
      </p:sp>
      <p:sp>
        <p:nvSpPr>
          <p:cNvPr id="8" name="Down Arrow Callout 7"/>
          <p:cNvSpPr/>
          <p:nvPr/>
        </p:nvSpPr>
        <p:spPr>
          <a:xfrm>
            <a:off x="533400" y="3810000"/>
            <a:ext cx="7772400" cy="914400"/>
          </a:xfrm>
          <a:prstGeom prst="downArrowCallou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smtClean="0">
                <a:solidFill>
                  <a:schemeClr val="tx1"/>
                </a:solidFill>
              </a:rPr>
              <a:t>edukacija</a:t>
            </a:r>
            <a:r>
              <a:rPr lang="ru-RU" dirty="0" smtClean="0">
                <a:solidFill>
                  <a:schemeClr val="tx1"/>
                </a:solidFill>
              </a:rPr>
              <a:t> /</a:t>
            </a:r>
            <a:r>
              <a:rPr lang="en-GB" dirty="0" err="1" smtClean="0">
                <a:solidFill>
                  <a:schemeClr val="tx1"/>
                </a:solidFill>
              </a:rPr>
              <a:t>modifikacija</a:t>
            </a:r>
            <a:r>
              <a:rPr lang="en-GB" dirty="0" smtClean="0">
                <a:solidFill>
                  <a:schemeClr val="tx1"/>
                </a:solidFill>
              </a:rPr>
              <a:t> </a:t>
            </a:r>
            <a:r>
              <a:rPr lang="en-GB" dirty="0" err="1" smtClean="0">
                <a:solidFill>
                  <a:schemeClr val="tx1"/>
                </a:solidFill>
              </a:rPr>
              <a:t>stila</a:t>
            </a:r>
            <a:r>
              <a:rPr lang="en-GB" dirty="0" smtClean="0">
                <a:solidFill>
                  <a:schemeClr val="tx1"/>
                </a:solidFill>
              </a:rPr>
              <a:t> </a:t>
            </a:r>
            <a:r>
              <a:rPr lang="en-GB" dirty="0" err="1" smtClean="0">
                <a:solidFill>
                  <a:schemeClr val="tx1"/>
                </a:solidFill>
              </a:rPr>
              <a:t>života</a:t>
            </a:r>
            <a:r>
              <a:rPr lang="en-GB" dirty="0" smtClean="0">
                <a:solidFill>
                  <a:schemeClr val="tx1"/>
                </a:solidFill>
              </a:rPr>
              <a:t> (</a:t>
            </a:r>
            <a:r>
              <a:rPr lang="en-GB" dirty="0" err="1" smtClean="0">
                <a:solidFill>
                  <a:schemeClr val="tx1"/>
                </a:solidFill>
              </a:rPr>
              <a:t>fizička</a:t>
            </a:r>
            <a:r>
              <a:rPr lang="en-GB" dirty="0" smtClean="0">
                <a:solidFill>
                  <a:schemeClr val="tx1"/>
                </a:solidFill>
              </a:rPr>
              <a:t> </a:t>
            </a:r>
            <a:r>
              <a:rPr lang="en-GB" dirty="0" err="1" smtClean="0">
                <a:solidFill>
                  <a:schemeClr val="tx1"/>
                </a:solidFill>
              </a:rPr>
              <a:t>aktivnost</a:t>
            </a:r>
            <a:r>
              <a:rPr lang="en-GB" dirty="0" smtClean="0">
                <a:solidFill>
                  <a:schemeClr val="tx1"/>
                </a:solidFill>
              </a:rPr>
              <a:t>, </a:t>
            </a:r>
            <a:r>
              <a:rPr lang="en-GB" dirty="0" err="1" smtClean="0">
                <a:solidFill>
                  <a:schemeClr val="tx1"/>
                </a:solidFill>
              </a:rPr>
              <a:t>nutricija</a:t>
            </a:r>
            <a:r>
              <a:rPr lang="en-GB" dirty="0" smtClean="0">
                <a:solidFill>
                  <a:schemeClr val="tx1"/>
                </a:solidFill>
              </a:rPr>
              <a:t>) </a:t>
            </a:r>
            <a:r>
              <a:rPr lang="en-GB" dirty="0" err="1" smtClean="0">
                <a:solidFill>
                  <a:schemeClr val="tx1"/>
                </a:solidFill>
              </a:rPr>
              <a:t>bolesnika</a:t>
            </a:r>
            <a:r>
              <a:rPr lang="en-GB" dirty="0" smtClean="0">
                <a:solidFill>
                  <a:schemeClr val="tx1"/>
                </a:solidFill>
              </a:rPr>
              <a:t> </a:t>
            </a:r>
            <a:r>
              <a:rPr lang="en-GB" dirty="0" err="1" smtClean="0">
                <a:solidFill>
                  <a:schemeClr val="tx1"/>
                </a:solidFill>
              </a:rPr>
              <a:t>radi</a:t>
            </a:r>
            <a:r>
              <a:rPr lang="en-GB" dirty="0" smtClean="0">
                <a:solidFill>
                  <a:schemeClr val="tx1"/>
                </a:solidFill>
              </a:rPr>
              <a:t> </a:t>
            </a:r>
            <a:r>
              <a:rPr lang="en-GB" dirty="0" err="1" smtClean="0">
                <a:solidFill>
                  <a:schemeClr val="tx1"/>
                </a:solidFill>
              </a:rPr>
              <a:t>maksimiziranja</a:t>
            </a:r>
            <a:r>
              <a:rPr lang="en-GB" dirty="0" smtClean="0">
                <a:solidFill>
                  <a:schemeClr val="tx1"/>
                </a:solidFill>
              </a:rPr>
              <a:t> </a:t>
            </a:r>
            <a:r>
              <a:rPr lang="en-GB" dirty="0" err="1" smtClean="0">
                <a:solidFill>
                  <a:schemeClr val="tx1"/>
                </a:solidFill>
              </a:rPr>
              <a:t>funkcije</a:t>
            </a:r>
            <a:r>
              <a:rPr lang="en-GB" dirty="0" smtClean="0">
                <a:solidFill>
                  <a:schemeClr val="tx1"/>
                </a:solidFill>
              </a:rPr>
              <a:t> i </a:t>
            </a:r>
            <a:r>
              <a:rPr lang="en-GB" dirty="0" err="1" smtClean="0">
                <a:solidFill>
                  <a:schemeClr val="tx1"/>
                </a:solidFill>
              </a:rPr>
              <a:t>sprečavanja</a:t>
            </a:r>
            <a:r>
              <a:rPr lang="en-GB" dirty="0" smtClean="0">
                <a:solidFill>
                  <a:schemeClr val="tx1"/>
                </a:solidFill>
              </a:rPr>
              <a:t> </a:t>
            </a:r>
            <a:r>
              <a:rPr lang="en-GB" dirty="0" err="1" smtClean="0">
                <a:solidFill>
                  <a:schemeClr val="tx1"/>
                </a:solidFill>
              </a:rPr>
              <a:t>recidiva</a:t>
            </a:r>
            <a:endParaRPr lang="en-GB" dirty="0">
              <a:solidFill>
                <a:schemeClr val="tx1"/>
              </a:solidFill>
            </a:endParaRPr>
          </a:p>
        </p:txBody>
      </p:sp>
      <p:sp>
        <p:nvSpPr>
          <p:cNvPr id="9" name="TextBox 8"/>
          <p:cNvSpPr txBox="1"/>
          <p:nvPr/>
        </p:nvSpPr>
        <p:spPr>
          <a:xfrm>
            <a:off x="533400" y="4934634"/>
            <a:ext cx="7772400" cy="646331"/>
          </a:xfrm>
          <a:prstGeom prst="rect">
            <a:avLst/>
          </a:prstGeom>
          <a:solidFill>
            <a:srgbClr val="FFC000"/>
          </a:solidFill>
          <a:ln>
            <a:solidFill>
              <a:srgbClr val="FF0000"/>
            </a:solidFill>
          </a:ln>
        </p:spPr>
        <p:txBody>
          <a:bodyPr wrap="square" rtlCol="0">
            <a:spAutoFit/>
          </a:bodyPr>
          <a:lstStyle/>
          <a:p>
            <a:pPr algn="ctr"/>
            <a:r>
              <a:rPr lang="en-GB" dirty="0" err="1" smtClean="0"/>
              <a:t>Bolji</a:t>
            </a:r>
            <a:r>
              <a:rPr lang="en-GB" dirty="0" smtClean="0"/>
              <a:t> </a:t>
            </a:r>
            <a:r>
              <a:rPr lang="en-GB" dirty="0" err="1" smtClean="0"/>
              <a:t>ishod</a:t>
            </a:r>
            <a:r>
              <a:rPr lang="en-GB" dirty="0" smtClean="0"/>
              <a:t> </a:t>
            </a:r>
            <a:r>
              <a:rPr lang="en-GB" dirty="0" err="1" smtClean="0"/>
              <a:t>lečenja</a:t>
            </a:r>
            <a:r>
              <a:rPr lang="en-GB" dirty="0" smtClean="0"/>
              <a:t>, </a:t>
            </a:r>
            <a:r>
              <a:rPr lang="en-GB" dirty="0" err="1" smtClean="0"/>
              <a:t>smanjenje</a:t>
            </a:r>
            <a:r>
              <a:rPr lang="en-GB" dirty="0" smtClean="0"/>
              <a:t> </a:t>
            </a:r>
            <a:r>
              <a:rPr lang="en-GB" dirty="0" err="1" smtClean="0"/>
              <a:t>troškova</a:t>
            </a:r>
            <a:r>
              <a:rPr lang="en-GB" dirty="0" smtClean="0"/>
              <a:t> </a:t>
            </a:r>
            <a:r>
              <a:rPr lang="en-GB" dirty="0" err="1" smtClean="0"/>
              <a:t>lečenja</a:t>
            </a:r>
            <a:endParaRPr lang="en-GB" dirty="0" smtClean="0"/>
          </a:p>
          <a:p>
            <a:pPr algn="ctr"/>
            <a:endParaRPr lang="en-GB" dirty="0"/>
          </a:p>
        </p:txBody>
      </p:sp>
    </p:spTree>
    <p:extLst>
      <p:ext uri="{BB962C8B-B14F-4D97-AF65-F5344CB8AC3E}">
        <p14:creationId xmlns:p14="http://schemas.microsoft.com/office/powerpoint/2010/main" xmlns="" val="30092982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Interventno</a:t>
            </a:r>
            <a:r>
              <a:rPr lang="en-GB" dirty="0" smtClean="0"/>
              <a:t> </a:t>
            </a:r>
            <a:r>
              <a:rPr lang="en-GB" dirty="0" err="1" smtClean="0"/>
              <a:t>lečenje</a:t>
            </a:r>
            <a:r>
              <a:rPr lang="en-GB" dirty="0" smtClean="0"/>
              <a:t> bola u </a:t>
            </a:r>
            <a:r>
              <a:rPr lang="en-GB" dirty="0" err="1" smtClean="0"/>
              <a:t>Srbiji</a:t>
            </a:r>
            <a:endParaRPr lang="en-GB" dirty="0"/>
          </a:p>
        </p:txBody>
      </p:sp>
      <p:sp>
        <p:nvSpPr>
          <p:cNvPr id="3" name="Content Placeholder 2"/>
          <p:cNvSpPr>
            <a:spLocks noGrp="1"/>
          </p:cNvSpPr>
          <p:nvPr>
            <p:ph idx="1"/>
          </p:nvPr>
        </p:nvSpPr>
        <p:spPr/>
        <p:txBody>
          <a:bodyPr>
            <a:normAutofit fontScale="92500"/>
          </a:bodyPr>
          <a:lstStyle/>
          <a:p>
            <a:r>
              <a:rPr lang="en-GB" b="1" dirty="0" err="1" smtClean="0">
                <a:solidFill>
                  <a:srgbClr val="FF0000"/>
                </a:solidFill>
              </a:rPr>
              <a:t>Nedostatak</a:t>
            </a:r>
            <a:r>
              <a:rPr lang="en-GB" b="1" dirty="0" smtClean="0">
                <a:solidFill>
                  <a:srgbClr val="FF0000"/>
                </a:solidFill>
              </a:rPr>
              <a:t> </a:t>
            </a:r>
            <a:r>
              <a:rPr lang="en-GB" b="1" dirty="0" err="1" smtClean="0">
                <a:solidFill>
                  <a:srgbClr val="FF0000"/>
                </a:solidFill>
              </a:rPr>
              <a:t>obučenih</a:t>
            </a:r>
            <a:r>
              <a:rPr lang="en-GB" b="1" dirty="0" smtClean="0">
                <a:solidFill>
                  <a:srgbClr val="FF0000"/>
                </a:solidFill>
              </a:rPr>
              <a:t> </a:t>
            </a:r>
            <a:r>
              <a:rPr lang="en-GB" b="1" dirty="0" err="1" smtClean="0">
                <a:solidFill>
                  <a:srgbClr val="FF0000"/>
                </a:solidFill>
              </a:rPr>
              <a:t>subspecijalista</a:t>
            </a:r>
            <a:r>
              <a:rPr lang="en-GB" b="1" dirty="0" smtClean="0">
                <a:solidFill>
                  <a:srgbClr val="FF0000"/>
                </a:solidFill>
              </a:rPr>
              <a:t> </a:t>
            </a:r>
            <a:r>
              <a:rPr lang="en-GB" b="1" dirty="0" err="1" smtClean="0">
                <a:solidFill>
                  <a:srgbClr val="FF0000"/>
                </a:solidFill>
              </a:rPr>
              <a:t>za</a:t>
            </a:r>
            <a:r>
              <a:rPr lang="en-GB" b="1" dirty="0" smtClean="0">
                <a:solidFill>
                  <a:srgbClr val="FF0000"/>
                </a:solidFill>
              </a:rPr>
              <a:t> </a:t>
            </a:r>
            <a:r>
              <a:rPr lang="en-GB" b="1" dirty="0" err="1" smtClean="0">
                <a:solidFill>
                  <a:srgbClr val="FF0000"/>
                </a:solidFill>
              </a:rPr>
              <a:t>ove</a:t>
            </a:r>
            <a:r>
              <a:rPr lang="en-GB" b="1" dirty="0" smtClean="0">
                <a:solidFill>
                  <a:srgbClr val="FF0000"/>
                </a:solidFill>
              </a:rPr>
              <a:t> procedure</a:t>
            </a:r>
          </a:p>
          <a:p>
            <a:r>
              <a:rPr lang="en-GB" dirty="0" err="1" smtClean="0"/>
              <a:t>Nedostatak</a:t>
            </a:r>
            <a:r>
              <a:rPr lang="en-GB" dirty="0" smtClean="0"/>
              <a:t> </a:t>
            </a:r>
            <a:r>
              <a:rPr lang="en-GB" dirty="0" err="1" smtClean="0"/>
              <a:t>obučenih</a:t>
            </a:r>
            <a:r>
              <a:rPr lang="en-GB" dirty="0" smtClean="0"/>
              <a:t> </a:t>
            </a:r>
            <a:r>
              <a:rPr lang="en-GB" dirty="0" err="1" smtClean="0"/>
              <a:t>radioloških</a:t>
            </a:r>
            <a:r>
              <a:rPr lang="en-GB" dirty="0" smtClean="0"/>
              <a:t> </a:t>
            </a:r>
            <a:r>
              <a:rPr lang="en-GB" dirty="0" err="1" smtClean="0"/>
              <a:t>tehničara</a:t>
            </a:r>
            <a:r>
              <a:rPr lang="en-GB" dirty="0" smtClean="0"/>
              <a:t> (</a:t>
            </a:r>
            <a:r>
              <a:rPr lang="en-GB" dirty="0" err="1" smtClean="0"/>
              <a:t>asistiraju</a:t>
            </a:r>
            <a:r>
              <a:rPr lang="en-GB" dirty="0" smtClean="0"/>
              <a:t> </a:t>
            </a:r>
            <a:r>
              <a:rPr lang="en-GB" dirty="0" err="1" smtClean="0"/>
              <a:t>prilikom</a:t>
            </a:r>
            <a:r>
              <a:rPr lang="en-GB" dirty="0" smtClean="0"/>
              <a:t> </a:t>
            </a:r>
            <a:r>
              <a:rPr lang="en-GB" dirty="0" err="1" smtClean="0"/>
              <a:t>fluoroskopije</a:t>
            </a:r>
            <a:r>
              <a:rPr lang="en-GB" dirty="0" smtClean="0"/>
              <a:t>) i </a:t>
            </a:r>
            <a:r>
              <a:rPr lang="en-GB" dirty="0" err="1" smtClean="0"/>
              <a:t>sestara</a:t>
            </a:r>
            <a:r>
              <a:rPr lang="en-GB" dirty="0" smtClean="0"/>
              <a:t> </a:t>
            </a:r>
            <a:r>
              <a:rPr lang="en-GB" dirty="0" err="1" smtClean="0"/>
              <a:t>koje</a:t>
            </a:r>
            <a:r>
              <a:rPr lang="en-GB" dirty="0" smtClean="0"/>
              <a:t> prate </a:t>
            </a:r>
            <a:r>
              <a:rPr lang="en-GB" dirty="0" err="1" smtClean="0"/>
              <a:t>oporavak</a:t>
            </a:r>
            <a:r>
              <a:rPr lang="en-GB" dirty="0" smtClean="0"/>
              <a:t> </a:t>
            </a:r>
            <a:r>
              <a:rPr lang="en-GB" dirty="0" err="1" smtClean="0"/>
              <a:t>bolesnika</a:t>
            </a:r>
            <a:endParaRPr lang="en-GB" dirty="0" smtClean="0"/>
          </a:p>
          <a:p>
            <a:r>
              <a:rPr lang="en-GB" dirty="0" err="1"/>
              <a:t>Nedostatak</a:t>
            </a:r>
            <a:r>
              <a:rPr lang="en-GB" dirty="0"/>
              <a:t> </a:t>
            </a:r>
            <a:r>
              <a:rPr lang="en-GB" dirty="0" err="1"/>
              <a:t>prostora</a:t>
            </a:r>
            <a:r>
              <a:rPr lang="en-GB" dirty="0"/>
              <a:t>, </a:t>
            </a:r>
            <a:r>
              <a:rPr lang="en-GB" dirty="0" err="1"/>
              <a:t>opreme</a:t>
            </a:r>
            <a:r>
              <a:rPr lang="en-GB" dirty="0"/>
              <a:t> i </a:t>
            </a:r>
            <a:r>
              <a:rPr lang="en-GB" dirty="0" err="1" smtClean="0"/>
              <a:t>lekova</a:t>
            </a:r>
            <a:endParaRPr lang="en-GB" dirty="0" smtClean="0"/>
          </a:p>
          <a:p>
            <a:r>
              <a:rPr lang="en-GB" dirty="0" err="1" smtClean="0"/>
              <a:t>Koncept</a:t>
            </a:r>
            <a:r>
              <a:rPr lang="en-GB" dirty="0" smtClean="0"/>
              <a:t> </a:t>
            </a:r>
            <a:r>
              <a:rPr lang="en-GB" dirty="0" err="1" smtClean="0"/>
              <a:t>Jednodnevne</a:t>
            </a:r>
            <a:r>
              <a:rPr lang="en-GB" dirty="0" smtClean="0"/>
              <a:t> (</a:t>
            </a:r>
            <a:r>
              <a:rPr lang="en-GB" dirty="0" err="1" smtClean="0"/>
              <a:t>ambulantne</a:t>
            </a:r>
            <a:r>
              <a:rPr lang="en-GB" dirty="0" smtClean="0"/>
              <a:t>) “</a:t>
            </a:r>
            <a:r>
              <a:rPr lang="en-GB" dirty="0" err="1" smtClean="0"/>
              <a:t>hirurgije</a:t>
            </a:r>
            <a:r>
              <a:rPr lang="en-GB" dirty="0" smtClean="0"/>
              <a:t>” ? </a:t>
            </a:r>
            <a:endParaRPr lang="en-GB" dirty="0"/>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xmlns="" val="31263445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9</a:t>
            </a:fld>
            <a:endParaRPr lang="en-US"/>
          </a:p>
        </p:txBody>
      </p:sp>
      <p:graphicFrame>
        <p:nvGraphicFramePr>
          <p:cNvPr id="3" name="Diagram 2"/>
          <p:cNvGraphicFramePr/>
          <p:nvPr>
            <p:extLst>
              <p:ext uri="{D42A27DB-BD31-4B8C-83A1-F6EECF244321}">
                <p14:modId xmlns:p14="http://schemas.microsoft.com/office/powerpoint/2010/main" xmlns="" val="2951526364"/>
              </p:ext>
            </p:extLst>
          </p:nvPr>
        </p:nvGraphicFramePr>
        <p:xfrm>
          <a:off x="1524000" y="1752600"/>
          <a:ext cx="70104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2590800" y="685800"/>
            <a:ext cx="4690964" cy="646331"/>
          </a:xfrm>
          <a:prstGeom prst="rect">
            <a:avLst/>
          </a:prstGeom>
          <a:noFill/>
          <a:ln>
            <a:solidFill>
              <a:srgbClr val="00B050"/>
            </a:solidFill>
          </a:ln>
        </p:spPr>
        <p:txBody>
          <a:bodyPr wrap="none" rtlCol="0">
            <a:spAutoFit/>
          </a:bodyPr>
          <a:lstStyle/>
          <a:p>
            <a:r>
              <a:rPr lang="en-GB" sz="3600" b="1" dirty="0" smtClean="0"/>
              <a:t>Tri </a:t>
            </a:r>
            <a:r>
              <a:rPr lang="en-GB" sz="3600" b="1" dirty="0" err="1" smtClean="0"/>
              <a:t>ključna</a:t>
            </a:r>
            <a:r>
              <a:rPr lang="en-GB" sz="3600" b="1" dirty="0" smtClean="0"/>
              <a:t> </a:t>
            </a:r>
            <a:r>
              <a:rPr lang="en-GB" sz="3600" b="1" dirty="0" err="1" smtClean="0"/>
              <a:t>koncepta</a:t>
            </a:r>
            <a:r>
              <a:rPr lang="en-GB" sz="3600" b="1" dirty="0" smtClean="0"/>
              <a:t> ILB</a:t>
            </a:r>
            <a:endParaRPr lang="en-GB" sz="3600" b="1" dirty="0"/>
          </a:p>
        </p:txBody>
      </p:sp>
    </p:spTree>
    <p:extLst>
      <p:ext uri="{BB962C8B-B14F-4D97-AF65-F5344CB8AC3E}">
        <p14:creationId xmlns:p14="http://schemas.microsoft.com/office/powerpoint/2010/main" xmlns="" val="17952728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ver and End Slide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881</TotalTime>
  <Words>1143</Words>
  <Application>Microsoft Office PowerPoint</Application>
  <PresentationFormat>On-screen Show (4:3)</PresentationFormat>
  <Paragraphs>245</Paragraphs>
  <Slides>34</Slides>
  <Notes>0</Notes>
  <HiddenSlides>0</HiddenSlides>
  <MMClips>0</MMClips>
  <ScaleCrop>false</ScaleCrop>
  <HeadingPairs>
    <vt:vector size="4" baseType="variant">
      <vt:variant>
        <vt:lpstr>Theme</vt:lpstr>
      </vt:variant>
      <vt:variant>
        <vt:i4>3</vt:i4>
      </vt:variant>
      <vt:variant>
        <vt:lpstr>Slide Titles</vt:lpstr>
      </vt:variant>
      <vt:variant>
        <vt:i4>34</vt:i4>
      </vt:variant>
    </vt:vector>
  </HeadingPairs>
  <TitlesOfParts>
    <vt:vector size="37" baseType="lpstr">
      <vt:lpstr>Office Theme</vt:lpstr>
      <vt:lpstr>Cover and End Slide Master</vt:lpstr>
      <vt:lpstr>1_Office Theme</vt:lpstr>
      <vt:lpstr>Slide 1</vt:lpstr>
      <vt:lpstr>Lečenje hroničnog bola u Srbiji</vt:lpstr>
      <vt:lpstr>Ishodi lečenja</vt:lpstr>
      <vt:lpstr>Slide 4</vt:lpstr>
      <vt:lpstr>Mesto interventnih procedura, ranije</vt:lpstr>
      <vt:lpstr>Slide 6</vt:lpstr>
      <vt:lpstr>Interventno lečenje</vt:lpstr>
      <vt:lpstr>Interventno lečenje bola u Srbiji</vt:lpstr>
      <vt:lpstr>Slide 9</vt:lpstr>
      <vt:lpstr>Interventno lečenje bola</vt:lpstr>
      <vt:lpstr>Mehanizam dejstva ILB</vt:lpstr>
      <vt:lpstr>Blokada triger tačaka</vt:lpstr>
      <vt:lpstr>Nervni blokovi</vt:lpstr>
      <vt:lpstr>Slide 14</vt:lpstr>
      <vt:lpstr>Slide 15</vt:lpstr>
      <vt:lpstr>Slide 16</vt:lpstr>
      <vt:lpstr>Slide 17</vt:lpstr>
      <vt:lpstr>diskografija</vt:lpstr>
      <vt:lpstr>Bol u leđima</vt:lpstr>
      <vt:lpstr>Epiduroliza</vt:lpstr>
      <vt:lpstr>Slide 21</vt:lpstr>
      <vt:lpstr>Slide 22</vt:lpstr>
      <vt:lpstr>Blokovi za glavobolju: okcipitalni i blok C2 nervnog korena</vt:lpstr>
      <vt:lpstr>Slide 24</vt:lpstr>
      <vt:lpstr>Slide 25</vt:lpstr>
      <vt:lpstr>Interventno lečenje akutnog bola postoperativni, posttraumatski</vt:lpstr>
      <vt:lpstr>Prednosti</vt:lpstr>
      <vt:lpstr>Interventne procedure u lečenju karcinomskog bola</vt:lpstr>
      <vt:lpstr>Interventne procedure u lečenju karcinomskog bola</vt:lpstr>
      <vt:lpstr>Slide 30</vt:lpstr>
      <vt:lpstr>Slide 31</vt:lpstr>
      <vt:lpstr>Spinalna primena lekova</vt:lpstr>
      <vt:lpstr>Intratekalna isporuka lekova- pumpa</vt:lpstr>
      <vt:lpstr>zaključak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Strengthening of Internationalisation in B&amp;H Higher Education</dc:title>
  <dc:creator>user</dc:creator>
  <cp:lastModifiedBy>Sok KC KG</cp:lastModifiedBy>
  <cp:revision>79</cp:revision>
  <dcterms:created xsi:type="dcterms:W3CDTF">2006-08-16T00:00:00Z</dcterms:created>
  <dcterms:modified xsi:type="dcterms:W3CDTF">2019-11-18T10:05:08Z</dcterms:modified>
</cp:coreProperties>
</file>