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5.xml" ContentType="application/vnd.openxmlformats-officedocument.theme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7" r:id="rId2"/>
    <p:sldMasterId id="2147483695" r:id="rId3"/>
  </p:sldMasterIdLst>
  <p:notesMasterIdLst>
    <p:notesMasterId r:id="rId42"/>
  </p:notesMasterIdLst>
  <p:handoutMasterIdLst>
    <p:handoutMasterId r:id="rId43"/>
  </p:handoutMasterIdLst>
  <p:sldIdLst>
    <p:sldId id="346" r:id="rId4"/>
    <p:sldId id="300" r:id="rId5"/>
    <p:sldId id="345" r:id="rId6"/>
    <p:sldId id="302" r:id="rId7"/>
    <p:sldId id="303" r:id="rId8"/>
    <p:sldId id="347" r:id="rId9"/>
    <p:sldId id="307" r:id="rId10"/>
    <p:sldId id="304" r:id="rId11"/>
    <p:sldId id="312" r:id="rId12"/>
    <p:sldId id="313" r:id="rId13"/>
    <p:sldId id="314" r:id="rId14"/>
    <p:sldId id="315" r:id="rId15"/>
    <p:sldId id="317" r:id="rId16"/>
    <p:sldId id="318" r:id="rId17"/>
    <p:sldId id="319" r:id="rId18"/>
    <p:sldId id="320" r:id="rId19"/>
    <p:sldId id="322" r:id="rId20"/>
    <p:sldId id="323" r:id="rId21"/>
    <p:sldId id="324" r:id="rId22"/>
    <p:sldId id="325" r:id="rId23"/>
    <p:sldId id="326" r:id="rId24"/>
    <p:sldId id="327" r:id="rId25"/>
    <p:sldId id="328" r:id="rId26"/>
    <p:sldId id="329" r:id="rId27"/>
    <p:sldId id="349" r:id="rId28"/>
    <p:sldId id="330" r:id="rId29"/>
    <p:sldId id="333" r:id="rId30"/>
    <p:sldId id="334" r:id="rId31"/>
    <p:sldId id="335" r:id="rId32"/>
    <p:sldId id="336" r:id="rId33"/>
    <p:sldId id="332" r:id="rId34"/>
    <p:sldId id="337" r:id="rId35"/>
    <p:sldId id="338" r:id="rId36"/>
    <p:sldId id="339" r:id="rId37"/>
    <p:sldId id="348" r:id="rId38"/>
    <p:sldId id="342" r:id="rId39"/>
    <p:sldId id="343" r:id="rId40"/>
    <p:sldId id="344" r:id="rId41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CC3300"/>
    <a:srgbClr val="005392"/>
    <a:srgbClr val="0033CC"/>
    <a:srgbClr val="984807"/>
    <a:srgbClr val="920000"/>
    <a:srgbClr val="EFE0C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658" y="3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64" d="100"/>
          <a:sy n="64" d="100"/>
        </p:scale>
        <p:origin x="-3144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511C81D-381B-4726-8C54-297205668B76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5F7F66E-DA46-4E37-BF83-9F457B5A4E95}">
      <dgm:prSet phldrT="[Text]"/>
      <dgm:spPr/>
      <dgm:t>
        <a:bodyPr/>
        <a:lstStyle/>
        <a:p>
          <a:pPr algn="ctr"/>
          <a:r>
            <a:rPr lang="sr-Latn-CS" dirty="0" smtClean="0"/>
            <a:t>Simpatički i neurohumoralni (metabolički) odgovor</a:t>
          </a:r>
          <a:endParaRPr lang="en-US" dirty="0"/>
        </a:p>
      </dgm:t>
    </dgm:pt>
    <dgm:pt modelId="{163288BA-D254-4A54-9F9A-2954A03B4A8B}" type="parTrans" cxnId="{FC5219B3-E3E3-48BD-87DD-4D8E349B9862}">
      <dgm:prSet/>
      <dgm:spPr/>
      <dgm:t>
        <a:bodyPr/>
        <a:lstStyle/>
        <a:p>
          <a:endParaRPr lang="en-US"/>
        </a:p>
      </dgm:t>
    </dgm:pt>
    <dgm:pt modelId="{C963F5E9-5FD5-4485-B9E2-6DD5E6473CAC}" type="sibTrans" cxnId="{FC5219B3-E3E3-48BD-87DD-4D8E349B9862}">
      <dgm:prSet/>
      <dgm:spPr/>
      <dgm:t>
        <a:bodyPr/>
        <a:lstStyle/>
        <a:p>
          <a:endParaRPr lang="en-US" dirty="0"/>
        </a:p>
      </dgm:t>
    </dgm:pt>
    <dgm:pt modelId="{D66758BE-0E37-4015-8713-8E300AEB34FF}">
      <dgm:prSet phldrT="[Text]"/>
      <dgm:spPr>
        <a:gradFill flip="none" rotWithShape="0">
          <a:gsLst>
            <a:gs pos="0">
              <a:schemeClr val="accent1">
                <a:shade val="30000"/>
                <a:satMod val="115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2700000" scaled="1"/>
          <a:tileRect/>
        </a:gradFill>
      </dgm:spPr>
      <dgm:t>
        <a:bodyPr/>
        <a:lstStyle/>
        <a:p>
          <a:r>
            <a:rPr lang="sr-Latn-CS" dirty="0" smtClean="0"/>
            <a:t>Povećanje nivoa </a:t>
          </a:r>
          <a:r>
            <a:rPr lang="sr-Latn-CS" b="1" dirty="0" smtClean="0"/>
            <a:t>kortizola, kateholamina, </a:t>
          </a:r>
          <a:r>
            <a:rPr lang="sr-Latn-CS" dirty="0" smtClean="0"/>
            <a:t>antidiuretskog hormona- </a:t>
          </a:r>
          <a:r>
            <a:rPr lang="sr-Latn-CS" i="1" dirty="0" smtClean="0"/>
            <a:t>lipoliza, proteinoliza, imunosupresija, hiperkoagulabilnost</a:t>
          </a:r>
          <a:endParaRPr lang="en-US" i="1" dirty="0"/>
        </a:p>
      </dgm:t>
    </dgm:pt>
    <dgm:pt modelId="{03B8DF12-54C4-478C-952A-C978B2EA2BCB}" type="parTrans" cxnId="{13781F9F-5801-44C7-B0CF-F67A81FE89FF}">
      <dgm:prSet/>
      <dgm:spPr/>
      <dgm:t>
        <a:bodyPr/>
        <a:lstStyle/>
        <a:p>
          <a:endParaRPr lang="en-US"/>
        </a:p>
      </dgm:t>
    </dgm:pt>
    <dgm:pt modelId="{1108C16E-98AA-4D56-B8CC-96255B6E7D33}" type="sibTrans" cxnId="{13781F9F-5801-44C7-B0CF-F67A81FE89FF}">
      <dgm:prSet/>
      <dgm:spPr/>
      <dgm:t>
        <a:bodyPr/>
        <a:lstStyle/>
        <a:p>
          <a:endParaRPr lang="en-US" dirty="0"/>
        </a:p>
      </dgm:t>
    </dgm:pt>
    <dgm:pt modelId="{5004141D-989A-46E7-B2CE-84F0A375C6E6}">
      <dgm:prSet phldrT="[Text]"/>
      <dgm:spPr>
        <a:gradFill flip="none" rotWithShape="0">
          <a:gsLst>
            <a:gs pos="0">
              <a:schemeClr val="accent1">
                <a:lumMod val="75000"/>
                <a:shade val="30000"/>
                <a:satMod val="115000"/>
              </a:schemeClr>
            </a:gs>
            <a:gs pos="50000">
              <a:schemeClr val="accent1">
                <a:lumMod val="75000"/>
                <a:shade val="67500"/>
                <a:satMod val="115000"/>
              </a:schemeClr>
            </a:gs>
            <a:gs pos="100000">
              <a:schemeClr val="accent1">
                <a:lumMod val="75000"/>
                <a:shade val="100000"/>
                <a:satMod val="115000"/>
              </a:schemeClr>
            </a:gs>
          </a:gsLst>
          <a:lin ang="13500000" scaled="1"/>
          <a:tileRect/>
        </a:gradFill>
      </dgm:spPr>
      <dgm:t>
        <a:bodyPr/>
        <a:lstStyle/>
        <a:p>
          <a:r>
            <a:rPr lang="sr-Latn-CS" i="1" dirty="0" smtClean="0"/>
            <a:t>hipertenzija, tahikardija, hiperglikemija, tromboza, retencija soli i vode, povećanje bazalnog metabolizma, infekcija</a:t>
          </a:r>
          <a:endParaRPr lang="en-US" i="1" dirty="0"/>
        </a:p>
      </dgm:t>
    </dgm:pt>
    <dgm:pt modelId="{EB78F0D1-F718-4C58-BE82-6FA92AE7206F}" type="parTrans" cxnId="{F637A166-C297-476C-BD5E-7F89A67A7E27}">
      <dgm:prSet/>
      <dgm:spPr/>
      <dgm:t>
        <a:bodyPr/>
        <a:lstStyle/>
        <a:p>
          <a:endParaRPr lang="en-US"/>
        </a:p>
      </dgm:t>
    </dgm:pt>
    <dgm:pt modelId="{9E6F9DD9-41F0-4002-B4D9-0DFD933576D5}" type="sibTrans" cxnId="{F637A166-C297-476C-BD5E-7F89A67A7E27}">
      <dgm:prSet/>
      <dgm:spPr/>
      <dgm:t>
        <a:bodyPr/>
        <a:lstStyle/>
        <a:p>
          <a:endParaRPr lang="en-US"/>
        </a:p>
      </dgm:t>
    </dgm:pt>
    <dgm:pt modelId="{D1725C0A-00A7-4587-9901-38CE62F6FD4C}" type="pres">
      <dgm:prSet presAssocID="{5511C81D-381B-4726-8C54-297205668B76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8FB5776-57F9-4FCC-88AD-53D9C630D47C}" type="pres">
      <dgm:prSet presAssocID="{5511C81D-381B-4726-8C54-297205668B76}" presName="dummyMaxCanvas" presStyleCnt="0">
        <dgm:presLayoutVars/>
      </dgm:prSet>
      <dgm:spPr/>
    </dgm:pt>
    <dgm:pt modelId="{E4C8BF7F-CB1F-4008-8E8D-A4217C0029F1}" type="pres">
      <dgm:prSet presAssocID="{5511C81D-381B-4726-8C54-297205668B76}" presName="ThreeNodes_1" presStyleLbl="node1" presStyleIdx="0" presStyleCnt="3" custLinFactNeighborX="1956" custLinFactNeighborY="-84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F587AC0-E03D-4A8D-81D9-DB52DC6F4D32}" type="pres">
      <dgm:prSet presAssocID="{5511C81D-381B-4726-8C54-297205668B76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63DD0FB-AECA-42D9-85D1-F72B6366635C}" type="pres">
      <dgm:prSet presAssocID="{5511C81D-381B-4726-8C54-297205668B76}" presName="ThreeNodes_3" presStyleLbl="node1" presStyleIdx="2" presStyleCnt="3" custLinFactNeighborX="951" custLinFactNeighborY="115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E864E88-66D6-49F4-8352-85985618DB66}" type="pres">
      <dgm:prSet presAssocID="{5511C81D-381B-4726-8C54-297205668B76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6C1187A-9D32-43CD-B6DC-9C208B257B06}" type="pres">
      <dgm:prSet presAssocID="{5511C81D-381B-4726-8C54-297205668B76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C81778F-108F-461F-8A4C-61D5A5AF62E9}" type="pres">
      <dgm:prSet presAssocID="{5511C81D-381B-4726-8C54-297205668B76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BE44D6-4061-4156-B146-008BC0BF2AF4}" type="pres">
      <dgm:prSet presAssocID="{5511C81D-381B-4726-8C54-297205668B76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AADD0CE-F706-4FAA-9935-6A6633DA197C}" type="pres">
      <dgm:prSet presAssocID="{5511C81D-381B-4726-8C54-297205668B76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2C519E0-C5BB-433F-8580-77B6D9E19BC6}" type="presOf" srcId="{5511C81D-381B-4726-8C54-297205668B76}" destId="{D1725C0A-00A7-4587-9901-38CE62F6FD4C}" srcOrd="0" destOrd="0" presId="urn:microsoft.com/office/officeart/2005/8/layout/vProcess5"/>
    <dgm:cxn modelId="{796822A1-8FCB-4575-9170-D3C40F029FA0}" type="presOf" srcId="{65F7F66E-DA46-4E37-BF83-9F457B5A4E95}" destId="{2C81778F-108F-461F-8A4C-61D5A5AF62E9}" srcOrd="1" destOrd="0" presId="urn:microsoft.com/office/officeart/2005/8/layout/vProcess5"/>
    <dgm:cxn modelId="{193FE563-111B-4749-8D59-19F5F9005B0B}" type="presOf" srcId="{1108C16E-98AA-4D56-B8CC-96255B6E7D33}" destId="{06C1187A-9D32-43CD-B6DC-9C208B257B06}" srcOrd="0" destOrd="0" presId="urn:microsoft.com/office/officeart/2005/8/layout/vProcess5"/>
    <dgm:cxn modelId="{13781F9F-5801-44C7-B0CF-F67A81FE89FF}" srcId="{5511C81D-381B-4726-8C54-297205668B76}" destId="{D66758BE-0E37-4015-8713-8E300AEB34FF}" srcOrd="1" destOrd="0" parTransId="{03B8DF12-54C4-478C-952A-C978B2EA2BCB}" sibTransId="{1108C16E-98AA-4D56-B8CC-96255B6E7D33}"/>
    <dgm:cxn modelId="{EDE8CD84-CB4B-4BA3-A8EB-170EB41AC844}" type="presOf" srcId="{C963F5E9-5FD5-4485-B9E2-6DD5E6473CAC}" destId="{6E864E88-66D6-49F4-8352-85985618DB66}" srcOrd="0" destOrd="0" presId="urn:microsoft.com/office/officeart/2005/8/layout/vProcess5"/>
    <dgm:cxn modelId="{54AE7C6B-36CD-4B51-A4E5-807CC56C7EB5}" type="presOf" srcId="{D66758BE-0E37-4015-8713-8E300AEB34FF}" destId="{9F587AC0-E03D-4A8D-81D9-DB52DC6F4D32}" srcOrd="0" destOrd="0" presId="urn:microsoft.com/office/officeart/2005/8/layout/vProcess5"/>
    <dgm:cxn modelId="{F9C07207-B42B-4F48-BEEB-D96254B56103}" type="presOf" srcId="{5004141D-989A-46E7-B2CE-84F0A375C6E6}" destId="{6AADD0CE-F706-4FAA-9935-6A6633DA197C}" srcOrd="1" destOrd="0" presId="urn:microsoft.com/office/officeart/2005/8/layout/vProcess5"/>
    <dgm:cxn modelId="{F637A166-C297-476C-BD5E-7F89A67A7E27}" srcId="{5511C81D-381B-4726-8C54-297205668B76}" destId="{5004141D-989A-46E7-B2CE-84F0A375C6E6}" srcOrd="2" destOrd="0" parTransId="{EB78F0D1-F718-4C58-BE82-6FA92AE7206F}" sibTransId="{9E6F9DD9-41F0-4002-B4D9-0DFD933576D5}"/>
    <dgm:cxn modelId="{B81DB32F-A1F9-46E6-92E8-7ECF42703C6D}" type="presOf" srcId="{D66758BE-0E37-4015-8713-8E300AEB34FF}" destId="{17BE44D6-4061-4156-B146-008BC0BF2AF4}" srcOrd="1" destOrd="0" presId="urn:microsoft.com/office/officeart/2005/8/layout/vProcess5"/>
    <dgm:cxn modelId="{7AB98473-022C-438C-AFC9-AD0920F2FE19}" type="presOf" srcId="{5004141D-989A-46E7-B2CE-84F0A375C6E6}" destId="{D63DD0FB-AECA-42D9-85D1-F72B6366635C}" srcOrd="0" destOrd="0" presId="urn:microsoft.com/office/officeart/2005/8/layout/vProcess5"/>
    <dgm:cxn modelId="{09DDF0AC-C3DF-47F7-8624-90BD3AF9EB83}" type="presOf" srcId="{65F7F66E-DA46-4E37-BF83-9F457B5A4E95}" destId="{E4C8BF7F-CB1F-4008-8E8D-A4217C0029F1}" srcOrd="0" destOrd="0" presId="urn:microsoft.com/office/officeart/2005/8/layout/vProcess5"/>
    <dgm:cxn modelId="{FC5219B3-E3E3-48BD-87DD-4D8E349B9862}" srcId="{5511C81D-381B-4726-8C54-297205668B76}" destId="{65F7F66E-DA46-4E37-BF83-9F457B5A4E95}" srcOrd="0" destOrd="0" parTransId="{163288BA-D254-4A54-9F9A-2954A03B4A8B}" sibTransId="{C963F5E9-5FD5-4485-B9E2-6DD5E6473CAC}"/>
    <dgm:cxn modelId="{C23B44D6-3FF9-44B4-BF5B-3F2C9209DF4B}" type="presParOf" srcId="{D1725C0A-00A7-4587-9901-38CE62F6FD4C}" destId="{68FB5776-57F9-4FCC-88AD-53D9C630D47C}" srcOrd="0" destOrd="0" presId="urn:microsoft.com/office/officeart/2005/8/layout/vProcess5"/>
    <dgm:cxn modelId="{854EECFF-4B79-429A-96AD-86EBC5F06918}" type="presParOf" srcId="{D1725C0A-00A7-4587-9901-38CE62F6FD4C}" destId="{E4C8BF7F-CB1F-4008-8E8D-A4217C0029F1}" srcOrd="1" destOrd="0" presId="urn:microsoft.com/office/officeart/2005/8/layout/vProcess5"/>
    <dgm:cxn modelId="{7255A83C-1E8A-4163-97C5-AEE03BD3D12B}" type="presParOf" srcId="{D1725C0A-00A7-4587-9901-38CE62F6FD4C}" destId="{9F587AC0-E03D-4A8D-81D9-DB52DC6F4D32}" srcOrd="2" destOrd="0" presId="urn:microsoft.com/office/officeart/2005/8/layout/vProcess5"/>
    <dgm:cxn modelId="{A5D0F481-9209-44B8-A5D7-7DD7ED45CD8E}" type="presParOf" srcId="{D1725C0A-00A7-4587-9901-38CE62F6FD4C}" destId="{D63DD0FB-AECA-42D9-85D1-F72B6366635C}" srcOrd="3" destOrd="0" presId="urn:microsoft.com/office/officeart/2005/8/layout/vProcess5"/>
    <dgm:cxn modelId="{AC9CF8F7-2D6F-4C04-A90D-9FA885D139C2}" type="presParOf" srcId="{D1725C0A-00A7-4587-9901-38CE62F6FD4C}" destId="{6E864E88-66D6-49F4-8352-85985618DB66}" srcOrd="4" destOrd="0" presId="urn:microsoft.com/office/officeart/2005/8/layout/vProcess5"/>
    <dgm:cxn modelId="{EB7628C7-033E-4C89-938E-BEA10675FD28}" type="presParOf" srcId="{D1725C0A-00A7-4587-9901-38CE62F6FD4C}" destId="{06C1187A-9D32-43CD-B6DC-9C208B257B06}" srcOrd="5" destOrd="0" presId="urn:microsoft.com/office/officeart/2005/8/layout/vProcess5"/>
    <dgm:cxn modelId="{13F252D3-9C39-4952-8232-31CAC0AB4AE7}" type="presParOf" srcId="{D1725C0A-00A7-4587-9901-38CE62F6FD4C}" destId="{2C81778F-108F-461F-8A4C-61D5A5AF62E9}" srcOrd="6" destOrd="0" presId="urn:microsoft.com/office/officeart/2005/8/layout/vProcess5"/>
    <dgm:cxn modelId="{4B61D9C1-039B-48F7-A337-BFB07B84C6CE}" type="presParOf" srcId="{D1725C0A-00A7-4587-9901-38CE62F6FD4C}" destId="{17BE44D6-4061-4156-B146-008BC0BF2AF4}" srcOrd="7" destOrd="0" presId="urn:microsoft.com/office/officeart/2005/8/layout/vProcess5"/>
    <dgm:cxn modelId="{B98FCC8E-4C8D-412E-9361-BEE2F4F4143B}" type="presParOf" srcId="{D1725C0A-00A7-4587-9901-38CE62F6FD4C}" destId="{6AADD0CE-F706-4FAA-9935-6A6633DA197C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9A56FF8-1B04-4D31-88E4-5B9A820A9944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5FE121E-8B74-4850-90B1-44490E596CC3}">
      <dgm:prSet custT="1"/>
      <dgm:spPr/>
      <dgm:t>
        <a:bodyPr/>
        <a:lstStyle/>
        <a:p>
          <a:pPr rtl="0"/>
          <a:endParaRPr lang="sr-Latn-CS" sz="4200" dirty="0" smtClean="0"/>
        </a:p>
        <a:p>
          <a:pPr rtl="0"/>
          <a:r>
            <a:rPr lang="sr-Latn-CS" sz="3600" dirty="0" smtClean="0"/>
            <a:t>impuls</a:t>
          </a:r>
          <a:endParaRPr lang="en-US" sz="3600" dirty="0"/>
        </a:p>
      </dgm:t>
    </dgm:pt>
    <dgm:pt modelId="{8606677B-3810-4EAB-BEFD-4EF7BB319C97}" type="parTrans" cxnId="{0130E861-0EF2-4838-9068-2016CBC1A581}">
      <dgm:prSet/>
      <dgm:spPr/>
      <dgm:t>
        <a:bodyPr/>
        <a:lstStyle/>
        <a:p>
          <a:endParaRPr lang="en-US"/>
        </a:p>
      </dgm:t>
    </dgm:pt>
    <dgm:pt modelId="{0CC40E5C-E543-427C-8DEF-07ADE0AA4EC8}" type="sibTrans" cxnId="{0130E861-0EF2-4838-9068-2016CBC1A581}">
      <dgm:prSet/>
      <dgm:spPr/>
      <dgm:t>
        <a:bodyPr/>
        <a:lstStyle/>
        <a:p>
          <a:endParaRPr lang="en-US"/>
        </a:p>
      </dgm:t>
    </dgm:pt>
    <dgm:pt modelId="{A69B3B60-564F-4FB5-8737-8DD484898C1F}">
      <dgm:prSet custT="1"/>
      <dgm:spPr/>
      <dgm:t>
        <a:bodyPr/>
        <a:lstStyle/>
        <a:p>
          <a:pPr rtl="0"/>
          <a:r>
            <a:rPr lang="sr-Latn-CS" sz="2800" dirty="0" smtClean="0">
              <a:solidFill>
                <a:schemeClr val="tx1"/>
              </a:solidFill>
            </a:rPr>
            <a:t>  </a:t>
          </a:r>
        </a:p>
        <a:p>
          <a:pPr rtl="0"/>
          <a:r>
            <a:rPr lang="sr-Latn-CS" sz="2800" dirty="0" smtClean="0">
              <a:solidFill>
                <a:schemeClr val="tx1"/>
              </a:solidFill>
            </a:rPr>
            <a:t>M</a:t>
          </a:r>
          <a:r>
            <a:rPr lang="sr-Latn-CS" sz="2800" dirty="0" smtClean="0"/>
            <a:t>oždano                   stablo</a:t>
          </a:r>
          <a:endParaRPr lang="sr-Latn-CS" sz="2800" dirty="0"/>
        </a:p>
      </dgm:t>
    </dgm:pt>
    <dgm:pt modelId="{41F5E8C8-AF6B-4DC1-8884-04B78064E2A8}" type="parTrans" cxnId="{9E683927-EF02-423E-85FC-F780144DE7E6}">
      <dgm:prSet/>
      <dgm:spPr/>
      <dgm:t>
        <a:bodyPr/>
        <a:lstStyle/>
        <a:p>
          <a:endParaRPr lang="en-US"/>
        </a:p>
      </dgm:t>
    </dgm:pt>
    <dgm:pt modelId="{F09AADD2-986C-449F-BF83-3ADE071DB9F8}" type="sibTrans" cxnId="{9E683927-EF02-423E-85FC-F780144DE7E6}">
      <dgm:prSet/>
      <dgm:spPr/>
      <dgm:t>
        <a:bodyPr/>
        <a:lstStyle/>
        <a:p>
          <a:endParaRPr lang="en-US"/>
        </a:p>
      </dgm:t>
    </dgm:pt>
    <dgm:pt modelId="{5AF4173B-A8BF-4818-BF9A-27A5A3E0B638}">
      <dgm:prSet custT="1"/>
      <dgm:spPr/>
      <dgm:t>
        <a:bodyPr/>
        <a:lstStyle/>
        <a:p>
          <a:pPr rtl="0"/>
          <a:r>
            <a:rPr lang="sr-Latn-CS" sz="2800" b="1" dirty="0" smtClean="0">
              <a:solidFill>
                <a:schemeClr val="bg1"/>
              </a:solidFill>
            </a:rPr>
            <a:t>korteks</a:t>
          </a:r>
          <a:endParaRPr lang="en-US" sz="2800" b="1" dirty="0">
            <a:solidFill>
              <a:schemeClr val="bg1"/>
            </a:solidFill>
          </a:endParaRPr>
        </a:p>
      </dgm:t>
    </dgm:pt>
    <dgm:pt modelId="{D929C770-27C8-46D7-AFF6-DF75C1F065BB}" type="parTrans" cxnId="{34E7FB1B-03A0-47C4-A431-4A1CD2C30BC8}">
      <dgm:prSet/>
      <dgm:spPr/>
      <dgm:t>
        <a:bodyPr/>
        <a:lstStyle/>
        <a:p>
          <a:endParaRPr lang="en-US"/>
        </a:p>
      </dgm:t>
    </dgm:pt>
    <dgm:pt modelId="{A908A4F6-DCB0-47FC-89D6-7EE7C259E4E0}" type="sibTrans" cxnId="{34E7FB1B-03A0-47C4-A431-4A1CD2C30BC8}">
      <dgm:prSet/>
      <dgm:spPr/>
      <dgm:t>
        <a:bodyPr/>
        <a:lstStyle/>
        <a:p>
          <a:endParaRPr lang="en-US"/>
        </a:p>
      </dgm:t>
    </dgm:pt>
    <dgm:pt modelId="{745F658D-DC92-4424-AD3D-40F26D780E84}" type="pres">
      <dgm:prSet presAssocID="{E9A56FF8-1B04-4D31-88E4-5B9A820A9944}" presName="arrowDiagram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7945832-164F-4FC7-8AF0-BB4BF5182FCC}" type="pres">
      <dgm:prSet presAssocID="{E9A56FF8-1B04-4D31-88E4-5B9A820A9944}" presName="arrow" presStyleLbl="bgShp" presStyleIdx="0" presStyleCnt="1" custLinFactNeighborX="-1367" custLinFactNeighborY="2108"/>
      <dgm:spPr/>
    </dgm:pt>
    <dgm:pt modelId="{2DF0528E-5A3F-4F45-B28F-BBA8A75CD114}" type="pres">
      <dgm:prSet presAssocID="{E9A56FF8-1B04-4D31-88E4-5B9A820A9944}" presName="arrowDiagram3" presStyleCnt="0"/>
      <dgm:spPr/>
    </dgm:pt>
    <dgm:pt modelId="{56187676-DD0C-474F-9ADA-3A873460224E}" type="pres">
      <dgm:prSet presAssocID="{15FE121E-8B74-4850-90B1-44490E596CC3}" presName="bullet3a" presStyleLbl="node1" presStyleIdx="0" presStyleCnt="3"/>
      <dgm:spPr/>
    </dgm:pt>
    <dgm:pt modelId="{7748572C-8D00-4E12-A0F1-500712B99A42}" type="pres">
      <dgm:prSet presAssocID="{15FE121E-8B74-4850-90B1-44490E596CC3}" presName="textBox3a" presStyleLbl="revTx" presStyleIdx="0" presStyleCnt="3" custLinFactNeighborX="-27394" custLinFactNeighborY="-533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4C98815-0EB9-49E7-A740-4487DE987FCD}" type="pres">
      <dgm:prSet presAssocID="{A69B3B60-564F-4FB5-8737-8DD484898C1F}" presName="bullet3b" presStyleLbl="node1" presStyleIdx="1" presStyleCnt="3" custLinFactNeighborX="93383" custLinFactNeighborY="-77799"/>
      <dgm:spPr/>
    </dgm:pt>
    <dgm:pt modelId="{908F4B04-8D03-4607-96AD-EBDA971CD042}" type="pres">
      <dgm:prSet presAssocID="{A69B3B60-564F-4FB5-8737-8DD484898C1F}" presName="textBox3b" presStyleLbl="revTx" presStyleIdx="1" presStyleCnt="3" custLinFactNeighborX="26732" custLinFactNeighborY="-1046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69E38F6-D0F9-4205-BA51-A2AB99066C59}" type="pres">
      <dgm:prSet presAssocID="{5AF4173B-A8BF-4818-BF9A-27A5A3E0B638}" presName="bullet3c" presStyleLbl="node1" presStyleIdx="2" presStyleCnt="3" custScaleY="75688" custLinFactX="100000" custLinFactNeighborX="114422" custLinFactNeighborY="-70197"/>
      <dgm:spPr/>
    </dgm:pt>
    <dgm:pt modelId="{41210412-1AC1-4B58-8267-C41BBD569BF5}" type="pres">
      <dgm:prSet presAssocID="{5AF4173B-A8BF-4818-BF9A-27A5A3E0B638}" presName="textBox3c" presStyleLbl="revTx" presStyleIdx="2" presStyleCnt="3" custScaleX="101625" custScaleY="104646" custLinFactNeighborX="-390" custLinFactNeighborY="-10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94C7D14-1584-4254-852B-6B1AC5AE341D}" type="presOf" srcId="{E9A56FF8-1B04-4D31-88E4-5B9A820A9944}" destId="{745F658D-DC92-4424-AD3D-40F26D780E84}" srcOrd="0" destOrd="0" presId="urn:microsoft.com/office/officeart/2005/8/layout/arrow2"/>
    <dgm:cxn modelId="{9E683927-EF02-423E-85FC-F780144DE7E6}" srcId="{E9A56FF8-1B04-4D31-88E4-5B9A820A9944}" destId="{A69B3B60-564F-4FB5-8737-8DD484898C1F}" srcOrd="1" destOrd="0" parTransId="{41F5E8C8-AF6B-4DC1-8884-04B78064E2A8}" sibTransId="{F09AADD2-986C-449F-BF83-3ADE071DB9F8}"/>
    <dgm:cxn modelId="{34E7FB1B-03A0-47C4-A431-4A1CD2C30BC8}" srcId="{E9A56FF8-1B04-4D31-88E4-5B9A820A9944}" destId="{5AF4173B-A8BF-4818-BF9A-27A5A3E0B638}" srcOrd="2" destOrd="0" parTransId="{D929C770-27C8-46D7-AFF6-DF75C1F065BB}" sibTransId="{A908A4F6-DCB0-47FC-89D6-7EE7C259E4E0}"/>
    <dgm:cxn modelId="{96122241-2D93-4B11-9B59-CD50D31FB3C8}" type="presOf" srcId="{15FE121E-8B74-4850-90B1-44490E596CC3}" destId="{7748572C-8D00-4E12-A0F1-500712B99A42}" srcOrd="0" destOrd="0" presId="urn:microsoft.com/office/officeart/2005/8/layout/arrow2"/>
    <dgm:cxn modelId="{0130E861-0EF2-4838-9068-2016CBC1A581}" srcId="{E9A56FF8-1B04-4D31-88E4-5B9A820A9944}" destId="{15FE121E-8B74-4850-90B1-44490E596CC3}" srcOrd="0" destOrd="0" parTransId="{8606677B-3810-4EAB-BEFD-4EF7BB319C97}" sibTransId="{0CC40E5C-E543-427C-8DEF-07ADE0AA4EC8}"/>
    <dgm:cxn modelId="{7DB9D264-D5FF-4936-AE13-698549AA6A4B}" type="presOf" srcId="{5AF4173B-A8BF-4818-BF9A-27A5A3E0B638}" destId="{41210412-1AC1-4B58-8267-C41BBD569BF5}" srcOrd="0" destOrd="0" presId="urn:microsoft.com/office/officeart/2005/8/layout/arrow2"/>
    <dgm:cxn modelId="{133A27E1-298F-4A77-ABE8-217889791516}" type="presOf" srcId="{A69B3B60-564F-4FB5-8737-8DD484898C1F}" destId="{908F4B04-8D03-4607-96AD-EBDA971CD042}" srcOrd="0" destOrd="0" presId="urn:microsoft.com/office/officeart/2005/8/layout/arrow2"/>
    <dgm:cxn modelId="{8DCCEB28-9B53-4691-8485-036FDF27468D}" type="presParOf" srcId="{745F658D-DC92-4424-AD3D-40F26D780E84}" destId="{37945832-164F-4FC7-8AF0-BB4BF5182FCC}" srcOrd="0" destOrd="0" presId="urn:microsoft.com/office/officeart/2005/8/layout/arrow2"/>
    <dgm:cxn modelId="{913E560E-1E12-4712-924F-92CFB7254340}" type="presParOf" srcId="{745F658D-DC92-4424-AD3D-40F26D780E84}" destId="{2DF0528E-5A3F-4F45-B28F-BBA8A75CD114}" srcOrd="1" destOrd="0" presId="urn:microsoft.com/office/officeart/2005/8/layout/arrow2"/>
    <dgm:cxn modelId="{A39885B8-E2E3-471B-A882-E150CD1A6F7A}" type="presParOf" srcId="{2DF0528E-5A3F-4F45-B28F-BBA8A75CD114}" destId="{56187676-DD0C-474F-9ADA-3A873460224E}" srcOrd="0" destOrd="0" presId="urn:microsoft.com/office/officeart/2005/8/layout/arrow2"/>
    <dgm:cxn modelId="{B8D51524-6849-4364-881B-E3E3CB396783}" type="presParOf" srcId="{2DF0528E-5A3F-4F45-B28F-BBA8A75CD114}" destId="{7748572C-8D00-4E12-A0F1-500712B99A42}" srcOrd="1" destOrd="0" presId="urn:microsoft.com/office/officeart/2005/8/layout/arrow2"/>
    <dgm:cxn modelId="{5BA4996C-45C2-4A3D-89F4-2CA500525D4D}" type="presParOf" srcId="{2DF0528E-5A3F-4F45-B28F-BBA8A75CD114}" destId="{04C98815-0EB9-49E7-A740-4487DE987FCD}" srcOrd="2" destOrd="0" presId="urn:microsoft.com/office/officeart/2005/8/layout/arrow2"/>
    <dgm:cxn modelId="{0425FF6C-2BE3-4C97-B15A-6E7BA29D4EA5}" type="presParOf" srcId="{2DF0528E-5A3F-4F45-B28F-BBA8A75CD114}" destId="{908F4B04-8D03-4607-96AD-EBDA971CD042}" srcOrd="3" destOrd="0" presId="urn:microsoft.com/office/officeart/2005/8/layout/arrow2"/>
    <dgm:cxn modelId="{877DF4BE-82D1-49D9-90BF-E414CC78DB92}" type="presParOf" srcId="{2DF0528E-5A3F-4F45-B28F-BBA8A75CD114}" destId="{C69E38F6-D0F9-4205-BA51-A2AB99066C59}" srcOrd="4" destOrd="0" presId="urn:microsoft.com/office/officeart/2005/8/layout/arrow2"/>
    <dgm:cxn modelId="{FD9260B0-C58C-4503-8C99-763943B1FAC8}" type="presParOf" srcId="{2DF0528E-5A3F-4F45-B28F-BBA8A75CD114}" destId="{41210412-1AC1-4B58-8267-C41BBD569BF5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A7F127-ECAA-4760-ACEA-FAD63A3FB4DC}" type="datetimeFigureOut">
              <a:rPr lang="ko-KR" altLang="en-US" smtClean="0"/>
              <a:pPr/>
              <a:t>2019-11-18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3425A6-399E-4519-876C-F022D27B71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6518818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0E243F-38FD-4C77-9249-0B541C6C526A}" type="datetimeFigureOut">
              <a:rPr lang="ko-KR" altLang="en-US" smtClean="0"/>
              <a:pPr/>
              <a:t>2019-11-18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23FD51-CB7D-4F20-9C67-E553E8D12E8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8530859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39267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40291" name="Rectangle 3"/>
          <p:cNvSpPr>
            <a:spLocks noGrp="1"/>
          </p:cNvSpPr>
          <p:nvPr>
            <p:ph type="body" idx="1"/>
          </p:nvPr>
        </p:nvSpPr>
        <p:spPr bwMode="auto">
          <a:xfrm>
            <a:off x="476250" y="4356100"/>
            <a:ext cx="5486400" cy="4114800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z="1400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23FD51-CB7D-4F20-9C67-E553E8D12E80}" type="slidenum">
              <a:rPr lang="ko-KR" altLang="en-US" smtClean="0"/>
              <a:pPr/>
              <a:t>30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2491152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cetna">
    <p:bg>
      <p:bgPr>
        <a:blipFill dpi="0" rotWithShape="1">
          <a:blip r:embed="rId2" cstate="print">
            <a:alphaModFix amt="70000"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ropped-cropped-HEPMP_Erasmus-1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571472" y="642918"/>
            <a:ext cx="4357718" cy="546577"/>
          </a:xfrm>
          <a:prstGeom prst="rect">
            <a:avLst/>
          </a:prstGeom>
        </p:spPr>
      </p:pic>
      <p:sp>
        <p:nvSpPr>
          <p:cNvPr id="6" name="Text Placeholder 9"/>
          <p:cNvSpPr txBox="1">
            <a:spLocks/>
          </p:cNvSpPr>
          <p:nvPr userDrawn="1"/>
        </p:nvSpPr>
        <p:spPr>
          <a:xfrm>
            <a:off x="1285852" y="1214422"/>
            <a:ext cx="3714776" cy="35719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buNone/>
              <a:defRPr sz="2800" b="1" strike="noStrike" baseline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defRPr>
            </a:lvl1pPr>
          </a:lstStyle>
          <a:p>
            <a:pPr lvl="0" algn="l">
              <a:lnSpc>
                <a:spcPct val="115000"/>
              </a:lnSpc>
            </a:pPr>
            <a:r>
              <a:rPr lang="en-US" sz="1050" smtClean="0">
                <a:solidFill>
                  <a:schemeClr val="tx1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Strengthening Capacities for Higher Education of Pain Medicine in Western Balkan Countries - HEPMP 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/>
          <a:lstStyle>
            <a:extLst/>
          </a:lstStyle>
          <a:p>
            <a:fld id="{285D703B-2566-41F6-8B40-1FE94795F3E8}" type="datetimeFigureOut">
              <a:rPr lang="en-US" smtClean="0"/>
              <a:pPr/>
              <a:t>11/18/2019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/>
          <a:lstStyle>
            <a:extLst/>
          </a:lstStyle>
          <a:p>
            <a:fld id="{9347991E-BFE5-406D-8996-F8EF1275E04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125941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  <a:prstGeom prst="rect">
            <a:avLst/>
          </a:prstGeo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  <a:prstGeom prst="rect">
            <a:avLst/>
          </a:prstGeo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  <a:prstGeom prst="rect">
            <a:avLst/>
          </a:prstGeom>
        </p:spPr>
        <p:txBody>
          <a:bodyPr/>
          <a:lstStyle>
            <a:extLst/>
          </a:lstStyle>
          <a:p>
            <a:fld id="{285D703B-2566-41F6-8B40-1FE94795F3E8}" type="datetimeFigureOut">
              <a:rPr lang="en-US" smtClean="0"/>
              <a:pPr/>
              <a:t>11/18/2019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  <a:prstGeom prst="rect">
            <a:avLst/>
          </a:prstGeom>
        </p:spPr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  <a:prstGeom prst="rect">
            <a:avLst/>
          </a:prstGeom>
        </p:spPr>
        <p:txBody>
          <a:bodyPr/>
          <a:lstStyle>
            <a:extLst/>
          </a:lstStyle>
          <a:p>
            <a:fld id="{9347991E-BFE5-406D-8996-F8EF1275E04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967012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  <a:prstGeom prst="rect">
            <a:avLst/>
          </a:prstGeo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/>
          <a:lstStyle>
            <a:extLst/>
          </a:lstStyle>
          <a:p>
            <a:fld id="{285D703B-2566-41F6-8B40-1FE94795F3E8}" type="datetimeFigureOut">
              <a:rPr lang="en-US" smtClean="0"/>
              <a:pPr/>
              <a:t>11/18/2019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/>
          <a:lstStyle>
            <a:extLst/>
          </a:lstStyle>
          <a:p>
            <a:fld id="{9347991E-BFE5-406D-8996-F8EF1275E04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435917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5D703B-2566-41F6-8B40-1FE94795F3E8}" type="datetimeFigureOut">
              <a:rPr lang="en-US" smtClean="0">
                <a:solidFill>
                  <a:srgbClr val="EEECE1"/>
                </a:solidFill>
              </a:rPr>
              <a:pPr/>
              <a:t>11/18/2019</a:t>
            </a:fld>
            <a:endParaRPr lang="en-US" dirty="0">
              <a:solidFill>
                <a:srgbClr val="EEECE1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>
              <a:solidFill>
                <a:srgbClr val="EEECE1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47991E-BFE5-406D-8996-F8EF1275E04A}" type="slidenum">
              <a:rPr lang="en-US" smtClean="0">
                <a:solidFill>
                  <a:srgbClr val="EEECE1"/>
                </a:solidFill>
              </a:rPr>
              <a:pPr/>
              <a:t>‹#›</a:t>
            </a:fld>
            <a:endParaRPr lang="en-US" dirty="0">
              <a:solidFill>
                <a:srgbClr val="EEECE1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latinLnBrk="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latinLnBrk="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latinLnBrk="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latinLnBrk="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latinLnBrk="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latinLnBrk="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latinLnBrk="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latinLnBrk="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latinLnBrk="0"/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43905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5D703B-2566-41F6-8B40-1FE94795F3E8}" type="datetimeFigureOut">
              <a:rPr lang="en-US" smtClean="0">
                <a:solidFill>
                  <a:srgbClr val="EEECE1"/>
                </a:solidFill>
              </a:rPr>
              <a:pPr/>
              <a:t>11/18/2019</a:t>
            </a:fld>
            <a:endParaRPr lang="en-US" dirty="0">
              <a:solidFill>
                <a:srgbClr val="EEECE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>
              <a:solidFill>
                <a:srgbClr val="EEECE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47991E-BFE5-406D-8996-F8EF1275E04A}" type="slidenum">
              <a:rPr lang="en-US" smtClean="0">
                <a:solidFill>
                  <a:srgbClr val="EEECE1"/>
                </a:solidFill>
              </a:rPr>
              <a:pPr/>
              <a:t>‹#›</a:t>
            </a:fld>
            <a:endParaRPr lang="en-US" dirty="0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844450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pPr latinLnBrk="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pPr latinLnBrk="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pPr latinLnBrk="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pPr latinLnBrk="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pPr latinLnBrk="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pPr latinLnBrk="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pPr latinLnBrk="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pPr latinLnBrk="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pPr latinLnBrk="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pPr latinLnBrk="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pPr latinLnBrk="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pPr latinLnBrk="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pPr latinLnBrk="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pPr latinLnBrk="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pPr latinLnBrk="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5D703B-2566-41F6-8B40-1FE94795F3E8}" type="datetimeFigureOut">
              <a:rPr lang="en-US" smtClean="0">
                <a:solidFill>
                  <a:srgbClr val="EEECE1"/>
                </a:solidFill>
              </a:rPr>
              <a:pPr/>
              <a:t>11/18/2019</a:t>
            </a:fld>
            <a:endParaRPr lang="en-US" dirty="0">
              <a:solidFill>
                <a:srgbClr val="EEECE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>
              <a:solidFill>
                <a:srgbClr val="EEECE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47991E-BFE5-406D-8996-F8EF1275E04A}" type="slidenum">
              <a:rPr lang="en-US" smtClean="0">
                <a:solidFill>
                  <a:srgbClr val="EEECE1"/>
                </a:solidFill>
              </a:rPr>
              <a:pPr/>
              <a:t>‹#›</a:t>
            </a:fld>
            <a:endParaRPr lang="en-US" dirty="0">
              <a:solidFill>
                <a:srgbClr val="EEECE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latinLnBrk="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latinLnBrk="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latinLnBrk="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latinLnBrk="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latinLnBrk="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latinLnBrk="0"/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425024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5D703B-2566-41F6-8B40-1FE94795F3E8}" type="datetimeFigureOut">
              <a:rPr lang="en-US" smtClean="0">
                <a:solidFill>
                  <a:srgbClr val="EEECE1"/>
                </a:solidFill>
              </a:rPr>
              <a:pPr/>
              <a:t>11/18/2019</a:t>
            </a:fld>
            <a:endParaRPr lang="en-US" dirty="0">
              <a:solidFill>
                <a:srgbClr val="EEECE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>
              <a:solidFill>
                <a:srgbClr val="EEECE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47991E-BFE5-406D-8996-F8EF1275E04A}" type="slidenum">
              <a:rPr lang="en-US" smtClean="0">
                <a:solidFill>
                  <a:srgbClr val="EEECE1"/>
                </a:solidFill>
              </a:rPr>
              <a:pPr/>
              <a:t>‹#›</a:t>
            </a:fld>
            <a:endParaRPr lang="en-US" dirty="0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452202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latinLnBrk="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5D703B-2566-41F6-8B40-1FE94795F3E8}" type="datetimeFigureOut">
              <a:rPr lang="en-US" smtClean="0">
                <a:solidFill>
                  <a:srgbClr val="EEECE1"/>
                </a:solidFill>
              </a:rPr>
              <a:pPr/>
              <a:t>11/18/2019</a:t>
            </a:fld>
            <a:endParaRPr lang="en-US" dirty="0">
              <a:solidFill>
                <a:srgbClr val="EEECE1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>
              <a:solidFill>
                <a:srgbClr val="EEECE1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47991E-BFE5-406D-8996-F8EF1275E04A}" type="slidenum">
              <a:rPr lang="en-US" smtClean="0">
                <a:solidFill>
                  <a:srgbClr val="EEECE1"/>
                </a:solidFill>
              </a:rPr>
              <a:pPr/>
              <a:t>‹#›</a:t>
            </a:fld>
            <a:endParaRPr lang="en-US" dirty="0">
              <a:solidFill>
                <a:srgbClr val="EEECE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latinLnBrk="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latinLnBrk="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latinLnBrk="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latinLnBrk="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latinLnBrk="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latinLnBrk="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latinLnBrk="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latinLnBrk="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latinLnBrk="0"/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570119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5D703B-2566-41F6-8B40-1FE94795F3E8}" type="datetimeFigureOut">
              <a:rPr lang="en-US" smtClean="0">
                <a:solidFill>
                  <a:srgbClr val="EEECE1"/>
                </a:solidFill>
              </a:rPr>
              <a:pPr/>
              <a:t>11/18/2019</a:t>
            </a:fld>
            <a:endParaRPr lang="en-US" dirty="0">
              <a:solidFill>
                <a:srgbClr val="EEECE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>
              <a:solidFill>
                <a:srgbClr val="EEECE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47991E-BFE5-406D-8996-F8EF1275E04A}" type="slidenum">
              <a:rPr lang="en-US" smtClean="0">
                <a:solidFill>
                  <a:srgbClr val="EEECE1"/>
                </a:solidFill>
              </a:rPr>
              <a:pPr/>
              <a:t>‹#›</a:t>
            </a:fld>
            <a:endParaRPr lang="en-US" dirty="0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44646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5D703B-2566-41F6-8B40-1FE94795F3E8}" type="datetimeFigureOut">
              <a:rPr lang="en-US" smtClean="0">
                <a:solidFill>
                  <a:srgbClr val="EEECE1"/>
                </a:solidFill>
              </a:rPr>
              <a:pPr/>
              <a:t>11/18/2019</a:t>
            </a:fld>
            <a:endParaRPr lang="en-US" dirty="0">
              <a:solidFill>
                <a:srgbClr val="EEECE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>
              <a:solidFill>
                <a:srgbClr val="EEECE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47991E-BFE5-406D-8996-F8EF1275E04A}" type="slidenum">
              <a:rPr lang="en-US" smtClean="0">
                <a:solidFill>
                  <a:srgbClr val="EEECE1"/>
                </a:solidFill>
              </a:rPr>
              <a:pPr/>
              <a:t>‹#›</a:t>
            </a:fld>
            <a:endParaRPr lang="en-US" dirty="0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265945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slovna prezentacije">
    <p:bg>
      <p:bgPr>
        <a:blipFill dpi="0" rotWithShape="1">
          <a:blip r:embed="rId2" cstate="print">
            <a:alphaModFix amt="70000"/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11412" y="2364113"/>
            <a:ext cx="7246736" cy="144016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l">
              <a:lnSpc>
                <a:spcPct val="80000"/>
              </a:lnSpc>
              <a:buNone/>
              <a:defRPr sz="3600" b="1" baseline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defRPr>
            </a:lvl1pPr>
          </a:lstStyle>
          <a:p>
            <a:pPr>
              <a:lnSpc>
                <a:spcPct val="100000"/>
              </a:lnSpc>
            </a:pPr>
            <a:r>
              <a:rPr lang="sr-Cyrl-RS" altLang="ko-KR" smtClean="0">
                <a:ea typeface="맑은 고딕" pitchFamily="50" charset="-127"/>
              </a:rPr>
              <a:t>Назив презентације</a:t>
            </a:r>
            <a:endParaRPr lang="en-US" altLang="ko-KR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11412" y="3900283"/>
            <a:ext cx="4176612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itchFamily="34" charset="0"/>
              </a:defRPr>
            </a:lvl1pPr>
          </a:lstStyle>
          <a:p>
            <a:pPr>
              <a:spcBef>
                <a:spcPts val="0"/>
              </a:spcBef>
              <a:defRPr/>
            </a:pPr>
            <a:r>
              <a:rPr lang="sr-Cyrl-RS" altLang="ko-KR" b="1" smtClean="0"/>
              <a:t>АУТОР</a:t>
            </a:r>
            <a:endParaRPr lang="en-US" altLang="ko-KR" dirty="0"/>
          </a:p>
        </p:txBody>
      </p:sp>
      <p:sp>
        <p:nvSpPr>
          <p:cNvPr id="5" name="Rectangle 4"/>
          <p:cNvSpPr/>
          <p:nvPr/>
        </p:nvSpPr>
        <p:spPr>
          <a:xfrm>
            <a:off x="257264" y="2325000"/>
            <a:ext cx="71500" cy="2208000"/>
          </a:xfrm>
          <a:prstGeom prst="rect">
            <a:avLst/>
          </a:prstGeom>
          <a:solidFill>
            <a:srgbClr val="9848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  <a:solidFill>
                <a:srgbClr val="920000"/>
              </a:solidFill>
            </a:endParaRPr>
          </a:p>
        </p:txBody>
      </p:sp>
      <p:pic>
        <p:nvPicPr>
          <p:cNvPr id="7" name="Picture 6" descr="cropped-cropped-HEPMP_Erasmus-1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85720" y="6134928"/>
            <a:ext cx="4500594" cy="564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627365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5D703B-2566-41F6-8B40-1FE94795F3E8}" type="datetimeFigureOut">
              <a:rPr lang="en-US" smtClean="0">
                <a:solidFill>
                  <a:srgbClr val="EEECE1"/>
                </a:solidFill>
              </a:rPr>
              <a:pPr/>
              <a:t>11/18/2019</a:t>
            </a:fld>
            <a:endParaRPr lang="en-US" dirty="0">
              <a:solidFill>
                <a:srgbClr val="EEECE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>
              <a:solidFill>
                <a:srgbClr val="EEECE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47991E-BFE5-406D-8996-F8EF1275E04A}" type="slidenum">
              <a:rPr lang="en-US" smtClean="0">
                <a:solidFill>
                  <a:srgbClr val="EEECE1"/>
                </a:solidFill>
              </a:rPr>
              <a:pPr/>
              <a:t>‹#›</a:t>
            </a:fld>
            <a:endParaRPr lang="en-US" dirty="0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407436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latinLnBrk="0"/>
            <a:endParaRPr lang="en-US" dirty="0">
              <a:solidFill>
                <a:prstClr val="white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285D703B-2566-41F6-8B40-1FE94795F3E8}" type="datetimeFigureOut">
              <a:rPr lang="en-US" smtClean="0">
                <a:solidFill>
                  <a:srgbClr val="EEECE1"/>
                </a:solidFill>
              </a:rPr>
              <a:pPr/>
              <a:t>11/18/2019</a:t>
            </a:fld>
            <a:endParaRPr lang="en-US" dirty="0">
              <a:solidFill>
                <a:srgbClr val="EEECE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 dirty="0">
              <a:solidFill>
                <a:srgbClr val="EEECE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9347991E-BFE5-406D-8996-F8EF1275E04A}" type="slidenum">
              <a:rPr lang="en-US" smtClean="0">
                <a:solidFill>
                  <a:srgbClr val="EEECE1"/>
                </a:solidFill>
              </a:rPr>
              <a:pPr/>
              <a:t>‹#›</a:t>
            </a:fld>
            <a:endParaRPr lang="en-US" dirty="0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1722240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5D703B-2566-41F6-8B40-1FE94795F3E8}" type="datetimeFigureOut">
              <a:rPr lang="en-US" smtClean="0">
                <a:solidFill>
                  <a:srgbClr val="EEECE1"/>
                </a:solidFill>
              </a:rPr>
              <a:pPr/>
              <a:t>11/18/2019</a:t>
            </a:fld>
            <a:endParaRPr lang="en-US" dirty="0">
              <a:solidFill>
                <a:srgbClr val="EEECE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>
              <a:solidFill>
                <a:srgbClr val="EEECE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47991E-BFE5-406D-8996-F8EF1275E04A}" type="slidenum">
              <a:rPr lang="en-US" smtClean="0">
                <a:solidFill>
                  <a:srgbClr val="EEECE1"/>
                </a:solidFill>
              </a:rPr>
              <a:pPr/>
              <a:t>‹#›</a:t>
            </a:fld>
            <a:endParaRPr lang="en-US" dirty="0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6959020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5D703B-2566-41F6-8B40-1FE94795F3E8}" type="datetimeFigureOut">
              <a:rPr lang="en-US" smtClean="0">
                <a:solidFill>
                  <a:srgbClr val="EEECE1"/>
                </a:solidFill>
              </a:rPr>
              <a:pPr/>
              <a:t>11/18/2019</a:t>
            </a:fld>
            <a:endParaRPr lang="en-US" dirty="0">
              <a:solidFill>
                <a:srgbClr val="EEECE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>
              <a:solidFill>
                <a:srgbClr val="EEECE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47991E-BFE5-406D-8996-F8EF1275E04A}" type="slidenum">
              <a:rPr lang="en-US" smtClean="0">
                <a:solidFill>
                  <a:srgbClr val="EEECE1"/>
                </a:solidFill>
              </a:rPr>
              <a:pPr/>
              <a:t>‹#›</a:t>
            </a:fld>
            <a:endParaRPr lang="en-US" dirty="0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744646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rana">
    <p:bg>
      <p:bgPr>
        <a:blipFill dpi="0" rotWithShape="1">
          <a:blip r:embed="rId2" cstate="print">
            <a:alphaModFix amt="98000"/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57159" y="164638"/>
            <a:ext cx="6643751" cy="768085"/>
          </a:xfrm>
          <a:prstGeom prst="rect">
            <a:avLst/>
          </a:prstGeom>
        </p:spPr>
        <p:txBody>
          <a:bodyPr lIns="36000" tIns="36000" rIns="36000" bIns="36000" anchor="ctr">
            <a:normAutofit/>
          </a:bodyPr>
          <a:lstStyle>
            <a:lvl1pPr marL="0" indent="0" algn="ctr">
              <a:buNone/>
              <a:defRPr sz="3600" b="1" baseline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sr-Cyrl-RS" altLang="ko-KR" smtClean="0"/>
              <a:t>НАСЛОВ</a:t>
            </a:r>
            <a:endParaRPr lang="en-US" altLang="ko-KR" dirty="0"/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57159" y="932723"/>
            <a:ext cx="6643751" cy="384043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400" b="1" baseline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sr-Cyrl-RS" altLang="ko-KR" smtClean="0"/>
              <a:t>ПОДНАСЛОВ</a:t>
            </a:r>
            <a:endParaRPr lang="en-US" altLang="ko-KR" dirty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357188" y="1523987"/>
            <a:ext cx="8358216" cy="3524275"/>
          </a:xfrm>
          <a:prstGeom prst="rect">
            <a:avLst/>
          </a:prstGeom>
        </p:spPr>
        <p:txBody>
          <a:bodyPr lIns="36000" tIns="36000" rIns="36000" bIns="36000">
            <a:normAutofit/>
          </a:bodyPr>
          <a:lstStyle>
            <a:lvl1pPr marL="0" indent="0">
              <a:buNone/>
              <a:defRPr sz="1800"/>
            </a:lvl1pPr>
            <a:lvl2pPr marL="541338" indent="-360363">
              <a:defRPr sz="1800"/>
            </a:lvl2pPr>
            <a:lvl3pPr>
              <a:defRPr sz="1800"/>
            </a:lvl3pPr>
            <a:lvl4pPr>
              <a:buFont typeface="Wingdings" pitchFamily="2" charset="2"/>
              <a:buChar char="§"/>
              <a:defRPr sz="1800"/>
            </a:lvl4pPr>
            <a:lvl5pPr>
              <a:buFont typeface="Courier New" pitchFamily="49" charset="0"/>
              <a:buChar char="o"/>
              <a:defRPr sz="1800"/>
            </a:lvl5pPr>
          </a:lstStyle>
          <a:p>
            <a:pPr lvl="0"/>
            <a:r>
              <a:rPr lang="sr-Cyrl-RS" smtClean="0"/>
              <a:t>Текст...</a:t>
            </a:r>
            <a:endParaRPr lang="en-US" smtClean="0"/>
          </a:p>
          <a:p>
            <a:pPr lvl="1"/>
            <a:r>
              <a:rPr lang="sr-Cyrl-RS" smtClean="0"/>
              <a:t>текст</a:t>
            </a:r>
          </a:p>
          <a:p>
            <a:pPr lvl="1"/>
            <a:r>
              <a:rPr lang="sr-Cyrl-RS" smtClean="0"/>
              <a:t>текст</a:t>
            </a:r>
          </a:p>
          <a:p>
            <a:pPr lvl="1"/>
            <a:endParaRPr lang="en-US" smtClean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57159" y="952483"/>
            <a:ext cx="6643751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1627365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ABLON GORE"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57158" y="164638"/>
            <a:ext cx="8501122" cy="768085"/>
          </a:xfrm>
          <a:prstGeom prst="rect">
            <a:avLst/>
          </a:prstGeom>
        </p:spPr>
        <p:txBody>
          <a:bodyPr lIns="36000" tIns="36000" rIns="36000" bIns="36000" anchor="ctr">
            <a:normAutofit/>
          </a:bodyPr>
          <a:lstStyle>
            <a:lvl1pPr marL="0" indent="0" algn="ctr">
              <a:buNone/>
              <a:defRPr sz="3600" b="1" baseline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sr-Cyrl-RS" altLang="ko-KR" smtClean="0"/>
              <a:t>НАСЛОВ</a:t>
            </a:r>
            <a:endParaRPr lang="en-US" altLang="ko-KR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57158" y="932723"/>
            <a:ext cx="8501122" cy="384043"/>
          </a:xfrm>
          <a:prstGeom prst="rect">
            <a:avLst/>
          </a:prstGeom>
        </p:spPr>
        <p:txBody>
          <a:bodyPr lIns="36000" tIns="36000" rIns="36000" bIns="36000" anchor="ctr">
            <a:normAutofit/>
          </a:bodyPr>
          <a:lstStyle>
            <a:lvl1pPr marL="0" indent="0" algn="ctr">
              <a:buNone/>
              <a:defRPr sz="1400" b="1" baseline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sr-Cyrl-RS" altLang="ko-KR" smtClean="0"/>
              <a:t>ПОДНАСЛОВ</a:t>
            </a:r>
            <a:endParaRPr lang="en-US" altLang="ko-KR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357188" y="1523987"/>
            <a:ext cx="8501062" cy="3524275"/>
          </a:xfrm>
          <a:prstGeom prst="rect">
            <a:avLst/>
          </a:prstGeom>
        </p:spPr>
        <p:txBody>
          <a:bodyPr lIns="36000" tIns="36000" rIns="36000" bIns="36000">
            <a:normAutofit/>
          </a:bodyPr>
          <a:lstStyle>
            <a:lvl1pPr marL="0" indent="0">
              <a:buNone/>
              <a:defRPr sz="1800"/>
            </a:lvl1pPr>
            <a:lvl2pPr marL="541338" indent="-360363">
              <a:defRPr sz="1800"/>
            </a:lvl2pPr>
            <a:lvl3pPr>
              <a:defRPr sz="1800"/>
            </a:lvl3pPr>
            <a:lvl4pPr>
              <a:buFont typeface="Wingdings" pitchFamily="2" charset="2"/>
              <a:buChar char="§"/>
              <a:defRPr sz="1800"/>
            </a:lvl4pPr>
            <a:lvl5pPr>
              <a:buFont typeface="Courier New" pitchFamily="49" charset="0"/>
              <a:buChar char="o"/>
              <a:defRPr sz="1800"/>
            </a:lvl5pPr>
          </a:lstStyle>
          <a:p>
            <a:pPr lvl="0"/>
            <a:r>
              <a:rPr lang="sr-Cyrl-RS" smtClean="0"/>
              <a:t>Текст...</a:t>
            </a:r>
            <a:endParaRPr lang="en-US" smtClean="0"/>
          </a:p>
          <a:p>
            <a:pPr lvl="1"/>
            <a:r>
              <a:rPr lang="sr-Cyrl-RS" smtClean="0"/>
              <a:t>текст</a:t>
            </a:r>
          </a:p>
          <a:p>
            <a:pPr lvl="1"/>
            <a:r>
              <a:rPr lang="sr-Cyrl-RS" smtClean="0"/>
              <a:t>текст</a:t>
            </a:r>
          </a:p>
          <a:p>
            <a:pPr lvl="1"/>
            <a:endParaRPr lang="en-US" smtClean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57158" y="952483"/>
            <a:ext cx="8501122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12904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ABLON LEVO"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857488" y="164638"/>
            <a:ext cx="6000792" cy="768085"/>
          </a:xfrm>
          <a:prstGeom prst="rect">
            <a:avLst/>
          </a:prstGeom>
        </p:spPr>
        <p:txBody>
          <a:bodyPr lIns="36000" tIns="36000" rIns="36000" bIns="36000" anchor="ctr">
            <a:normAutofit/>
          </a:bodyPr>
          <a:lstStyle>
            <a:lvl1pPr marL="0" indent="0" algn="ctr">
              <a:buNone/>
              <a:defRPr sz="3600" b="1" baseline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sr-Cyrl-RS" altLang="ko-KR" smtClean="0"/>
              <a:t>НАСЛОВ</a:t>
            </a:r>
            <a:endParaRPr lang="en-US" altLang="ko-KR" dirty="0"/>
          </a:p>
        </p:txBody>
      </p:sp>
      <p:sp>
        <p:nvSpPr>
          <p:cNvPr id="3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857488" y="932723"/>
            <a:ext cx="6000792" cy="384043"/>
          </a:xfrm>
          <a:prstGeom prst="rect">
            <a:avLst/>
          </a:prstGeom>
        </p:spPr>
        <p:txBody>
          <a:bodyPr lIns="36000" tIns="36000" rIns="36000" bIns="36000" anchor="ctr">
            <a:normAutofit/>
          </a:bodyPr>
          <a:lstStyle>
            <a:lvl1pPr marL="0" indent="0" algn="ctr">
              <a:buNone/>
              <a:defRPr sz="1400" b="1" baseline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sr-Cyrl-RS" altLang="ko-KR" smtClean="0"/>
              <a:t>ПОДНАСЛОВ</a:t>
            </a:r>
            <a:endParaRPr lang="en-US" altLang="ko-KR" dirty="0"/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357290" y="1523987"/>
            <a:ext cx="7500960" cy="3524275"/>
          </a:xfrm>
          <a:prstGeom prst="rect">
            <a:avLst/>
          </a:prstGeom>
        </p:spPr>
        <p:txBody>
          <a:bodyPr lIns="36000" tIns="36000" rIns="36000" bIns="36000">
            <a:normAutofit/>
          </a:bodyPr>
          <a:lstStyle>
            <a:lvl1pPr marL="0" indent="0">
              <a:buNone/>
              <a:defRPr sz="1800"/>
            </a:lvl1pPr>
            <a:lvl2pPr marL="360363" indent="-179388">
              <a:defRPr sz="1800"/>
            </a:lvl2pPr>
            <a:lvl3pPr marL="360363" indent="-179388">
              <a:defRPr sz="1800"/>
            </a:lvl3pPr>
            <a:lvl4pPr marL="360363" indent="-179388">
              <a:buFont typeface="Wingdings" pitchFamily="2" charset="2"/>
              <a:buChar char="§"/>
              <a:defRPr sz="1800"/>
            </a:lvl4pPr>
            <a:lvl5pPr>
              <a:buFont typeface="Courier New" pitchFamily="49" charset="0"/>
              <a:buChar char="o"/>
              <a:defRPr sz="1800"/>
            </a:lvl5pPr>
          </a:lstStyle>
          <a:p>
            <a:pPr lvl="0"/>
            <a:r>
              <a:rPr lang="sr-Cyrl-RS" smtClean="0"/>
              <a:t>Текст...</a:t>
            </a:r>
            <a:endParaRPr lang="en-US" smtClean="0"/>
          </a:p>
          <a:p>
            <a:pPr lvl="1"/>
            <a:r>
              <a:rPr lang="sr-Cyrl-RS" smtClean="0"/>
              <a:t>текст</a:t>
            </a:r>
          </a:p>
          <a:p>
            <a:pPr lvl="1"/>
            <a:r>
              <a:rPr lang="sr-Cyrl-RS" smtClean="0"/>
              <a:t>текст</a:t>
            </a:r>
          </a:p>
          <a:p>
            <a:pPr lvl="1"/>
            <a:endParaRPr lang="en-US" smtClean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2857488" y="952483"/>
            <a:ext cx="6000792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875712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AZAN SLAJD"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 userDrawn="1"/>
        </p:nvGrpSpPr>
        <p:grpSpPr>
          <a:xfrm>
            <a:off x="1857356" y="2422340"/>
            <a:ext cx="1878152" cy="2013319"/>
            <a:chOff x="1547664" y="1563638"/>
            <a:chExt cx="1878152" cy="1872208"/>
          </a:xfrm>
        </p:grpSpPr>
        <p:pic>
          <p:nvPicPr>
            <p:cNvPr id="5" name="Picture 3" descr="E:\002-KIMS BUSINESS\007-02-Fullslidesppt-Contents\20161228\01-abs\section-item01.png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7664" y="1563638"/>
              <a:ext cx="1878152" cy="18722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Oval 5"/>
            <p:cNvSpPr/>
            <p:nvPr/>
          </p:nvSpPr>
          <p:spPr>
            <a:xfrm>
              <a:off x="1858556" y="1793198"/>
              <a:ext cx="1385096" cy="1385096"/>
            </a:xfrm>
            <a:prstGeom prst="ellipse">
              <a:avLst/>
            </a:prstGeom>
            <a:solidFill>
              <a:srgbClr val="EFE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7382354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VA SEKCIJA"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176464" y="2908307"/>
            <a:ext cx="4967536" cy="768085"/>
          </a:xfrm>
          <a:prstGeom prst="rect">
            <a:avLst/>
          </a:prstGeom>
        </p:spPr>
        <p:txBody>
          <a:bodyPr lIns="36000" tIns="36000" rIns="36000" bIns="36000" anchor="ctr">
            <a:normAutofit/>
          </a:bodyPr>
          <a:lstStyle>
            <a:lvl1pPr marL="0" indent="0" algn="l">
              <a:buNone/>
              <a:defRPr sz="3600" b="1" baseline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sr-Cyrl-RS" altLang="ko-KR" smtClean="0"/>
              <a:t>НОВА СЕКЦИЈА</a:t>
            </a:r>
            <a:endParaRPr lang="en-US" altLang="ko-KR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176464" y="3645912"/>
            <a:ext cx="4967536" cy="384043"/>
          </a:xfrm>
          <a:prstGeom prst="rect">
            <a:avLst/>
          </a:prstGeom>
        </p:spPr>
        <p:txBody>
          <a:bodyPr lIns="36000" tIns="36000" rIns="36000" bIns="36000" anchor="ctr">
            <a:normAutofit/>
          </a:bodyPr>
          <a:lstStyle>
            <a:lvl1pPr marL="0" indent="0" algn="l">
              <a:buNone/>
              <a:defRPr sz="1400" b="1" baseline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sr-Cyrl-RS" altLang="ko-KR" smtClean="0"/>
              <a:t>Поднаслов</a:t>
            </a:r>
            <a:endParaRPr lang="en-US" altLang="ko-KR" dirty="0"/>
          </a:p>
        </p:txBody>
      </p:sp>
      <p:grpSp>
        <p:nvGrpSpPr>
          <p:cNvPr id="2" name="Group 3"/>
          <p:cNvGrpSpPr/>
          <p:nvPr userDrawn="1"/>
        </p:nvGrpSpPr>
        <p:grpSpPr>
          <a:xfrm>
            <a:off x="1901760" y="2571744"/>
            <a:ext cx="1878152" cy="1941881"/>
            <a:chOff x="1547664" y="1563638"/>
            <a:chExt cx="1878152" cy="1872208"/>
          </a:xfrm>
        </p:grpSpPr>
        <p:pic>
          <p:nvPicPr>
            <p:cNvPr id="5" name="Picture 3" descr="E:\002-KIMS BUSINESS\007-02-Fullslidesppt-Contents\20161228\01-abs\section-item01.png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7664" y="1563638"/>
              <a:ext cx="1878152" cy="18722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Oval 5"/>
            <p:cNvSpPr/>
            <p:nvPr/>
          </p:nvSpPr>
          <p:spPr>
            <a:xfrm>
              <a:off x="1858556" y="1793198"/>
              <a:ext cx="1385096" cy="1385096"/>
            </a:xfrm>
            <a:prstGeom prst="ellipse">
              <a:avLst/>
            </a:prstGeom>
            <a:solidFill>
              <a:srgbClr val="EFE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7382354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RAJ"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 userDrawn="1"/>
        </p:nvSpPr>
        <p:spPr>
          <a:xfrm>
            <a:off x="2928926" y="1816071"/>
            <a:ext cx="3312368" cy="3225858"/>
          </a:xfrm>
          <a:prstGeom prst="ellipse">
            <a:avLst/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50397" y="2266187"/>
            <a:ext cx="2643206" cy="232562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sr-Cyrl-RS" altLang="ko-KR" smtClean="0"/>
              <a:t>ХВАЛА </a:t>
            </a:r>
          </a:p>
          <a:p>
            <a:pPr lvl="0"/>
            <a:r>
              <a:rPr lang="sr-Cyrl-RS" altLang="ko-KR" smtClean="0"/>
              <a:t>НА ПАЖЊИ!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xmlns="" val="922477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/>
          <a:lstStyle>
            <a:extLst/>
          </a:lstStyle>
          <a:p>
            <a:fld id="{285D703B-2566-41F6-8B40-1FE94795F3E8}" type="datetimeFigureOut">
              <a:rPr lang="en-US" smtClean="0"/>
              <a:pPr/>
              <a:t>11/18/2019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/>
          <a:lstStyle>
            <a:extLst/>
          </a:lstStyle>
          <a:p>
            <a:fld id="{9347991E-BFE5-406D-8996-F8EF1275E04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689086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49" r:id="rId2"/>
    <p:sldLayoutId id="2147483689" r:id="rId3"/>
    <p:sldLayoutId id="2147483674" r:id="rId4"/>
    <p:sldLayoutId id="2147483682" r:id="rId5"/>
    <p:sldLayoutId id="2147483654" r:id="rId6"/>
    <p:sldLayoutId id="2147483688" r:id="rId7"/>
    <p:sldLayoutId id="2147483650" r:id="rId8"/>
    <p:sldLayoutId id="2147483690" r:id="rId9"/>
    <p:sldLayoutId id="2147483691" r:id="rId10"/>
    <p:sldLayoutId id="2147483693" r:id="rId11"/>
    <p:sldLayoutId id="2147483694" r:id="rId12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latinLnBrk="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latinLnBrk="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latinLnBrk="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latinLnBrk="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latinLnBrk="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latinLnBrk="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latinLnBrk="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latinLnBrk="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latinLnBrk="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285D703B-2566-41F6-8B40-1FE94795F3E8}" type="datetimeFigureOut">
              <a:rPr lang="en-US" smtClean="0">
                <a:solidFill>
                  <a:srgbClr val="EEECE1"/>
                </a:solidFill>
              </a:rPr>
              <a:pPr/>
              <a:t>11/18/2019</a:t>
            </a:fld>
            <a:endParaRPr lang="en-US" dirty="0">
              <a:solidFill>
                <a:srgbClr val="EEECE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 dirty="0">
              <a:solidFill>
                <a:srgbClr val="EEECE1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9347991E-BFE5-406D-8996-F8EF1275E04A}" type="slidenum">
              <a:rPr lang="en-US" smtClean="0">
                <a:solidFill>
                  <a:srgbClr val="EEECE1"/>
                </a:solidFill>
              </a:rPr>
              <a:pPr/>
              <a:t>‹#›</a:t>
            </a:fld>
            <a:endParaRPr lang="en-US" dirty="0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1250155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0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9"/>
          <p:cNvSpPr txBox="1">
            <a:spLocks/>
          </p:cNvSpPr>
          <p:nvPr/>
        </p:nvSpPr>
        <p:spPr>
          <a:xfrm>
            <a:off x="539552" y="1988840"/>
            <a:ext cx="8215370" cy="1928826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buNone/>
              <a:defRPr sz="2800" b="1" strike="noStrike" baseline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defRPr>
            </a:lvl1pPr>
          </a:lstStyle>
          <a:p>
            <a:pPr lvl="0" algn="l">
              <a:lnSpc>
                <a:spcPct val="100000"/>
              </a:lnSpc>
              <a:spcBef>
                <a:spcPct val="20000"/>
              </a:spcBef>
              <a:defRPr/>
            </a:pPr>
            <a:r>
              <a:rPr lang="sr-Latn-RS" sz="4000" dirty="0" smtClean="0">
                <a:effectLst/>
              </a:rPr>
              <a:t>OSNOVI PATOFIZIOLOGIJE</a:t>
            </a:r>
            <a:r>
              <a:rPr lang="en-US" sz="4000" dirty="0" smtClean="0">
                <a:effectLst/>
              </a:rPr>
              <a:t>,</a:t>
            </a:r>
            <a:r>
              <a:rPr lang="sr-Latn-RS" sz="4000" dirty="0" smtClean="0">
                <a:effectLst/>
              </a:rPr>
              <a:t>      </a:t>
            </a:r>
            <a:r>
              <a:rPr lang="en-US" sz="4000" dirty="0" smtClean="0">
                <a:effectLst/>
              </a:rPr>
              <a:t> </a:t>
            </a:r>
            <a:r>
              <a:rPr lang="sr-Latn-RS" sz="4000" dirty="0" smtClean="0">
                <a:effectLst/>
              </a:rPr>
              <a:t>PROCENE I TERAPIJE                 AKUTNOG BOLA</a:t>
            </a:r>
            <a:endParaRPr lang="en-US" altLang="ko-KR" sz="4000" dirty="0" smtClean="0">
              <a:ea typeface="맑은 고딕" pitchFamily="50" charset="-127"/>
            </a:endParaRPr>
          </a:p>
        </p:txBody>
      </p:sp>
      <p:sp>
        <p:nvSpPr>
          <p:cNvPr id="5" name="Text Placeholder 9"/>
          <p:cNvSpPr txBox="1">
            <a:spLocks/>
          </p:cNvSpPr>
          <p:nvPr/>
        </p:nvSpPr>
        <p:spPr>
          <a:xfrm>
            <a:off x="4857752" y="4786322"/>
            <a:ext cx="4071966" cy="1714512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buNone/>
              <a:defRPr sz="2800" b="1" strike="noStrike" baseline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defRPr>
            </a:lvl1pPr>
          </a:lstStyle>
          <a:p>
            <a:pPr algn="r">
              <a:lnSpc>
                <a:spcPct val="100000"/>
              </a:lnSpc>
              <a:spcBef>
                <a:spcPct val="20000"/>
              </a:spcBef>
              <a:defRPr/>
            </a:pPr>
            <a:r>
              <a:rPr lang="sr-Latn-RS" altLang="ko-KR" sz="1800" dirty="0" smtClean="0">
                <a:ea typeface="맑은 고딕" pitchFamily="50" charset="-127"/>
              </a:rPr>
              <a:t>SEMINAR</a:t>
            </a:r>
            <a:endParaRPr lang="sr-Cyrl-RS" altLang="ko-KR" sz="2000" dirty="0" smtClean="0">
              <a:ea typeface="맑은 고딕" pitchFamily="50" charset="-127"/>
            </a:endParaRPr>
          </a:p>
          <a:p>
            <a:pPr algn="r">
              <a:lnSpc>
                <a:spcPct val="100000"/>
              </a:lnSpc>
              <a:spcBef>
                <a:spcPct val="20000"/>
              </a:spcBef>
              <a:defRPr/>
            </a:pPr>
            <a:r>
              <a:rPr lang="sr-Cyrl-RS" altLang="ko-KR" sz="2000" b="0" dirty="0" smtClean="0">
                <a:ea typeface="맑은 고딕" pitchFamily="50" charset="-127"/>
              </a:rPr>
              <a:t>25</a:t>
            </a:r>
            <a:r>
              <a:rPr lang="en-US" altLang="ko-KR" sz="2000" b="0" dirty="0" smtClean="0">
                <a:ea typeface="맑은 고딕" pitchFamily="50" charset="-127"/>
              </a:rPr>
              <a:t>. </a:t>
            </a:r>
            <a:r>
              <a:rPr lang="sr-Cyrl-RS" altLang="ko-KR" sz="2000" b="0" dirty="0" smtClean="0">
                <a:ea typeface="맑은 고딕" pitchFamily="50" charset="-127"/>
              </a:rPr>
              <a:t>мај </a:t>
            </a:r>
            <a:r>
              <a:rPr lang="en-US" altLang="ko-KR" sz="2000" b="0" dirty="0" smtClean="0">
                <a:ea typeface="맑은 고딕" pitchFamily="50" charset="-127"/>
              </a:rPr>
              <a:t>2019.</a:t>
            </a:r>
            <a:endParaRPr lang="sr-Cyrl-RS" altLang="ko-KR" sz="2000" b="0" dirty="0" smtClean="0">
              <a:ea typeface="맑은 고딕" pitchFamily="50" charset="-127"/>
            </a:endParaRPr>
          </a:p>
          <a:p>
            <a:pPr algn="r">
              <a:lnSpc>
                <a:spcPct val="100000"/>
              </a:lnSpc>
              <a:spcBef>
                <a:spcPct val="20000"/>
              </a:spcBef>
              <a:defRPr/>
            </a:pPr>
            <a:r>
              <a:rPr lang="sr-Latn-RS" altLang="ko-KR" sz="2000" b="0" dirty="0" smtClean="0">
                <a:ea typeface="맑은 고딕" pitchFamily="50" charset="-127"/>
              </a:rPr>
              <a:t>Fakultet medicinskih nauka Univerziteta u Kragujevcu</a:t>
            </a:r>
            <a:endParaRPr lang="en-US" altLang="ko-KR" sz="2000" b="0" dirty="0" smtClean="0"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39543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58" descr="brai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708920"/>
            <a:ext cx="1800225" cy="134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 bwMode="auto">
          <a:xfrm>
            <a:off x="457200" y="272161"/>
            <a:ext cx="8229600" cy="562516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 eaLnBrk="1" hangingPunct="1">
              <a:defRPr/>
            </a:pPr>
            <a:endParaRPr lang="en-CA" sz="3200" dirty="0" smtClean="0">
              <a:solidFill>
                <a:srgbClr val="FF99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rbel" pitchFamily="34" charset="0"/>
            </a:endParaRPr>
          </a:p>
        </p:txBody>
      </p:sp>
      <p:graphicFrame>
        <p:nvGraphicFramePr>
          <p:cNvPr id="47130" name="Group 2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404780418"/>
              </p:ext>
            </p:extLst>
          </p:nvPr>
        </p:nvGraphicFramePr>
        <p:xfrm>
          <a:off x="441325" y="-58851"/>
          <a:ext cx="8702675" cy="4795341"/>
        </p:xfrm>
        <a:graphic>
          <a:graphicData uri="http://schemas.openxmlformats.org/drawingml/2006/table">
            <a:tbl>
              <a:tblPr/>
              <a:tblGrid>
                <a:gridCol w="2829925"/>
                <a:gridCol w="2975679"/>
                <a:gridCol w="2897071"/>
              </a:tblGrid>
              <a:tr h="457210">
                <a:tc>
                  <a:txBody>
                    <a:bodyPr/>
                    <a:lstStyle/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" pitchFamily="2" charset="2"/>
                        <a:buNone/>
                        <a:tabLst/>
                      </a:pP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orbel" pitchFamily="34" charset="0"/>
                        <a:cs typeface="Arial" charset="0"/>
                      </a:endParaRP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" pitchFamily="2" charset="2"/>
                        <a:buNone/>
                        <a:tabLst/>
                      </a:pP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" pitchFamily="2" charset="2"/>
                        <a:buNone/>
                        <a:tabLst/>
                      </a:pP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50521">
                <a:tc>
                  <a:txBody>
                    <a:bodyPr/>
                    <a:lstStyle/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" pitchFamily="2" charset="2"/>
                        <a:buNone/>
                        <a:tabLst/>
                      </a:pP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orbel" pitchFamily="34" charset="0"/>
                        <a:cs typeface="Arial" charset="0"/>
                      </a:endParaRP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R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Consolas" pitchFamily="49" charset="0"/>
                        </a:rPr>
                        <a:t>Spazam mišića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Consolas" pitchFamily="49" charset="0"/>
                      </a:endParaRPr>
                    </a:p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R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Consolas" pitchFamily="49" charset="0"/>
                        </a:rPr>
                        <a:t>Oštećenje mišićne pokretljivost i funkcije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Consolas" pitchFamily="49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R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Consolas" pitchFamily="49" charset="0"/>
                        </a:rPr>
                        <a:t>Nepokretnost</a:t>
                      </a:r>
                    </a:p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R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Consolas" pitchFamily="49" charset="0"/>
                        </a:rPr>
                        <a:t>slabost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Consolas" pitchFamily="49" charset="0"/>
                      </a:endParaRPr>
                    </a:p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R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Consolas" pitchFamily="49" charset="0"/>
                        </a:rPr>
                        <a:t>Gubitak 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Consolas" pitchFamily="49" charset="0"/>
                        </a:rPr>
                        <a:t>m</a:t>
                      </a:r>
                      <a:r>
                        <a:rPr kumimoji="0" lang="sr-Latn-R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Consolas" pitchFamily="49" charset="0"/>
                        </a:rPr>
                        <a:t>išićne mase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Consolas" pitchFamily="49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56262">
                <a:tc>
                  <a:txBody>
                    <a:bodyPr/>
                    <a:lstStyle/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" pitchFamily="2" charset="2"/>
                        <a:buNone/>
                        <a:tabLst/>
                      </a:pP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orbel" pitchFamily="34" charset="0"/>
                        <a:cs typeface="Arial" charset="0"/>
                      </a:endParaRP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R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Consolas" pitchFamily="49" charset="0"/>
                        </a:rPr>
                        <a:t>anksioznost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Consolas" pitchFamily="49" charset="0"/>
                      </a:endParaRPr>
                    </a:p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R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Consolas" pitchFamily="49" charset="0"/>
                        </a:rPr>
                        <a:t>strah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Consolas" pitchFamily="49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R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Consolas" pitchFamily="49" charset="0"/>
                        </a:rPr>
                        <a:t>Poremećaj spavanja</a:t>
                      </a:r>
                    </a:p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R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Consolas" pitchFamily="49" charset="0"/>
                        </a:rPr>
                        <a:t>Poremećaj rasuđivanja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Consolas" pitchFamily="49" charset="0"/>
                      </a:endParaRPr>
                    </a:p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Consolas" pitchFamily="49" charset="0"/>
                        </a:rPr>
                        <a:t>post</a:t>
                      </a:r>
                      <a:r>
                        <a:rPr kumimoji="0" lang="sr-Latn-R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Consolas" pitchFamily="49" charset="0"/>
                        </a:rPr>
                        <a:t>-traumatski stres Sy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Consolas" pitchFamily="49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9759" name="Picture 63" descr="6a00d83452358069e20105369ff04a970c-800wi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476672"/>
            <a:ext cx="2376289" cy="1728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439" name="Text Box 33"/>
          <p:cNvSpPr txBox="1">
            <a:spLocks noChangeArrowheads="1"/>
          </p:cNvSpPr>
          <p:nvPr/>
        </p:nvSpPr>
        <p:spPr bwMode="auto">
          <a:xfrm>
            <a:off x="2771775" y="6583363"/>
            <a:ext cx="6105525" cy="2746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200">
                <a:latin typeface="Tahoma" pitchFamily="34" charset="0"/>
              </a:rPr>
              <a:t>National Pharmaceutical Council (2001). Macintyre &amp; Schug (2007).Cohen et al (2004)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746289" y="5517232"/>
            <a:ext cx="618720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CS" sz="2800" b="1" dirty="0"/>
              <a:t>HRONIČNI BOLNI SY, HIPERALGEZIJA</a:t>
            </a:r>
            <a:endParaRPr lang="en-US" sz="2800" b="1" dirty="0"/>
          </a:p>
          <a:p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xmlns="" val="4069811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95536" y="548680"/>
            <a:ext cx="7887249" cy="768085"/>
          </a:xfrm>
        </p:spPr>
        <p:txBody>
          <a:bodyPr>
            <a:noAutofit/>
          </a:bodyPr>
          <a:lstStyle/>
          <a:p>
            <a:r>
              <a:rPr lang="sr-Latn-RS" sz="4000" dirty="0"/>
              <a:t>Faktori udruženi sa </a:t>
            </a:r>
            <a:r>
              <a:rPr lang="sr-Latn-RS" sz="4000" dirty="0" smtClean="0"/>
              <a:t>pojavom     </a:t>
            </a:r>
            <a:r>
              <a:rPr lang="sr-Latn-RS" sz="4000" dirty="0"/>
              <a:t>hroničnog bola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357188" y="1523987"/>
            <a:ext cx="8358216" cy="3849228"/>
          </a:xfrm>
        </p:spPr>
        <p:txBody>
          <a:bodyPr>
            <a:normAutofit/>
          </a:bodyPr>
          <a:lstStyle/>
          <a:p>
            <a:pPr marL="285750" indent="-285750">
              <a:lnSpc>
                <a:spcPct val="80000"/>
              </a:lnSpc>
              <a:buFont typeface="Courier New" pitchFamily="49" charset="0"/>
              <a:buChar char="o"/>
            </a:pPr>
            <a:endParaRPr lang="sr-Latn-RS" sz="2800" dirty="0" smtClean="0"/>
          </a:p>
          <a:p>
            <a:pPr marL="285750" indent="-285750">
              <a:lnSpc>
                <a:spcPct val="80000"/>
              </a:lnSpc>
              <a:buFont typeface="Courier New" pitchFamily="49" charset="0"/>
              <a:buChar char="o"/>
            </a:pPr>
            <a:endParaRPr lang="sr-Latn-RS" sz="2800" dirty="0"/>
          </a:p>
          <a:p>
            <a:pPr marL="285750" indent="-285750">
              <a:lnSpc>
                <a:spcPct val="80000"/>
              </a:lnSpc>
              <a:buFont typeface="Courier New" pitchFamily="49" charset="0"/>
              <a:buChar char="o"/>
            </a:pPr>
            <a:r>
              <a:rPr lang="sr-Latn-RS" sz="2400" dirty="0" smtClean="0"/>
              <a:t>Mlađa </a:t>
            </a:r>
            <a:r>
              <a:rPr lang="sr-Latn-RS" sz="2400" dirty="0"/>
              <a:t>dob</a:t>
            </a:r>
            <a:endParaRPr lang="en-CA" sz="2400" dirty="0"/>
          </a:p>
          <a:p>
            <a:pPr marL="285750" indent="-285750">
              <a:lnSpc>
                <a:spcPct val="80000"/>
              </a:lnSpc>
              <a:buFont typeface="Courier New" pitchFamily="49" charset="0"/>
              <a:buChar char="o"/>
            </a:pPr>
            <a:r>
              <a:rPr lang="sr-Latn-RS" sz="2400" dirty="0"/>
              <a:t>Višestruke operacije</a:t>
            </a:r>
            <a:endParaRPr lang="en-CA" sz="2400" dirty="0"/>
          </a:p>
          <a:p>
            <a:pPr marL="285750" indent="-285750">
              <a:lnSpc>
                <a:spcPct val="80000"/>
              </a:lnSpc>
              <a:buFont typeface="Courier New" pitchFamily="49" charset="0"/>
              <a:buChar char="o"/>
            </a:pPr>
            <a:r>
              <a:rPr lang="sr-Latn-RS" sz="2400" dirty="0"/>
              <a:t>Loše kontrolisan bol</a:t>
            </a:r>
            <a:endParaRPr lang="en-CA" sz="2400" dirty="0"/>
          </a:p>
          <a:p>
            <a:pPr marL="285750" indent="-285750">
              <a:lnSpc>
                <a:spcPct val="80000"/>
              </a:lnSpc>
              <a:buFont typeface="Courier New" pitchFamily="49" charset="0"/>
              <a:buChar char="o"/>
            </a:pPr>
            <a:r>
              <a:rPr lang="sr-Latn-RS" sz="2400" dirty="0"/>
              <a:t>Povrede nerava</a:t>
            </a:r>
            <a:endParaRPr lang="en-CA" sz="2400" dirty="0"/>
          </a:p>
          <a:p>
            <a:pPr marL="285750" indent="-285750">
              <a:lnSpc>
                <a:spcPct val="80000"/>
              </a:lnSpc>
              <a:buFont typeface="Courier New" pitchFamily="49" charset="0"/>
              <a:buChar char="o"/>
            </a:pPr>
            <a:r>
              <a:rPr lang="sr-Latn-RS" sz="2400" dirty="0"/>
              <a:t>Trajanje nesposobnosti za rad (dužina bolovanja)</a:t>
            </a:r>
            <a:endParaRPr lang="en-CA" sz="2400" dirty="0"/>
          </a:p>
          <a:p>
            <a:pPr marL="285750" indent="-285750">
              <a:lnSpc>
                <a:spcPct val="80000"/>
              </a:lnSpc>
              <a:buFont typeface="Courier New" pitchFamily="49" charset="0"/>
              <a:buChar char="o"/>
            </a:pPr>
            <a:r>
              <a:rPr lang="sr-Latn-RS" sz="2400" dirty="0">
                <a:sym typeface="Wingdings" pitchFamily="2" charset="2"/>
              </a:rPr>
              <a:t>Psihološki momenti</a:t>
            </a:r>
            <a:r>
              <a:rPr lang="en-US" sz="2400" dirty="0">
                <a:sym typeface="Wingdings" pitchFamily="2" charset="2"/>
              </a:rPr>
              <a:t>  -  </a:t>
            </a:r>
            <a:r>
              <a:rPr lang="sr-Latn-RS" sz="2400" dirty="0">
                <a:sym typeface="Wingdings" pitchFamily="2" charset="2"/>
              </a:rPr>
              <a:t>anksioznost,</a:t>
            </a:r>
            <a:r>
              <a:rPr lang="en-US" sz="2400" dirty="0">
                <a:sym typeface="Wingdings" pitchFamily="2" charset="2"/>
              </a:rPr>
              <a:t> </a:t>
            </a:r>
            <a:r>
              <a:rPr lang="en-US" sz="2400" dirty="0" err="1">
                <a:sym typeface="Wingdings" pitchFamily="2" charset="2"/>
              </a:rPr>
              <a:t>depres</a:t>
            </a:r>
            <a:r>
              <a:rPr lang="sr-Latn-RS" sz="2400" dirty="0">
                <a:sym typeface="Wingdings" pitchFamily="2" charset="2"/>
              </a:rPr>
              <a:t>ija</a:t>
            </a:r>
            <a:r>
              <a:rPr lang="en-US" sz="2400" dirty="0" smtClean="0">
                <a:sym typeface="Wingdings" pitchFamily="2" charset="2"/>
              </a:rPr>
              <a:t>,</a:t>
            </a:r>
            <a:r>
              <a:rPr lang="sr-Latn-R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stres</a:t>
            </a:r>
            <a:endParaRPr lang="en-US" sz="2400" dirty="0">
              <a:sym typeface="Wingdings" pitchFamily="2" charset="2"/>
            </a:endParaRPr>
          </a:p>
          <a:p>
            <a:pPr marL="285750" indent="-285750">
              <a:buFont typeface="Courier New" pitchFamily="49" charset="0"/>
              <a:buChar char="o"/>
            </a:pP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3174935" y="5373215"/>
            <a:ext cx="53535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600" dirty="0" err="1"/>
              <a:t>Macrae</a:t>
            </a:r>
            <a:r>
              <a:rPr lang="en-CA" sz="1600" dirty="0"/>
              <a:t> (2008), Keene et al (2011) , </a:t>
            </a:r>
            <a:r>
              <a:rPr lang="en-CA" sz="1600" dirty="0" err="1"/>
              <a:t>Sommer</a:t>
            </a:r>
            <a:r>
              <a:rPr lang="en-CA" sz="1600" dirty="0"/>
              <a:t> et al (2010)</a:t>
            </a:r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xmlns="" val="3911127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035646951"/>
              </p:ext>
            </p:extLst>
          </p:nvPr>
        </p:nvGraphicFramePr>
        <p:xfrm>
          <a:off x="683568" y="1397000"/>
          <a:ext cx="7776864" cy="46962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8432"/>
                <a:gridCol w="3888432"/>
              </a:tblGrid>
              <a:tr h="587037">
                <a:tc>
                  <a:txBody>
                    <a:bodyPr/>
                    <a:lstStyle/>
                    <a:p>
                      <a:r>
                        <a:rPr lang="sr-Latn-RS" sz="2400" dirty="0" smtClean="0"/>
                        <a:t>Povreda/terapijska</a:t>
                      </a:r>
                      <a:r>
                        <a:rPr lang="sr-Latn-RS" sz="2400" baseline="0" dirty="0" smtClean="0"/>
                        <a:t> op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sz="2400" dirty="0" smtClean="0"/>
                        <a:t>Incidenca hroničnog bola</a:t>
                      </a:r>
                      <a:endParaRPr lang="en-US" sz="2400" dirty="0"/>
                    </a:p>
                  </a:txBody>
                  <a:tcPr/>
                </a:tc>
              </a:tr>
              <a:tr h="587037">
                <a:tc>
                  <a:txBody>
                    <a:bodyPr/>
                    <a:lstStyle/>
                    <a:p>
                      <a:r>
                        <a:rPr lang="sr-Latn-RS" dirty="0" smtClean="0"/>
                        <a:t>Amputacija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dirty="0" smtClean="0"/>
                        <a:t>30-85%</a:t>
                      </a:r>
                      <a:endParaRPr lang="en-US" dirty="0"/>
                    </a:p>
                  </a:txBody>
                  <a:tcPr/>
                </a:tc>
              </a:tr>
              <a:tr h="587037">
                <a:tc>
                  <a:txBody>
                    <a:bodyPr/>
                    <a:lstStyle/>
                    <a:p>
                      <a:r>
                        <a:rPr lang="sr-Latn-RS" dirty="0" smtClean="0"/>
                        <a:t>Povrede</a:t>
                      </a:r>
                      <a:r>
                        <a:rPr lang="sr-Latn-RS" baseline="0" dirty="0" smtClean="0"/>
                        <a:t> grudnog koša/torakotomija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dirty="0" smtClean="0"/>
                        <a:t>5-67%</a:t>
                      </a:r>
                      <a:endParaRPr lang="en-US" dirty="0"/>
                    </a:p>
                  </a:txBody>
                  <a:tcPr/>
                </a:tc>
              </a:tr>
              <a:tr h="587037">
                <a:tc>
                  <a:txBody>
                    <a:bodyPr/>
                    <a:lstStyle/>
                    <a:p>
                      <a:r>
                        <a:rPr lang="sr-Latn-RS" dirty="0" smtClean="0"/>
                        <a:t>Povrede kičmene moždine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&gt;</a:t>
                      </a:r>
                      <a:r>
                        <a:rPr lang="sr-Latn-RS" dirty="0" smtClean="0"/>
                        <a:t>50%</a:t>
                      </a:r>
                      <a:endParaRPr lang="en-US" dirty="0"/>
                    </a:p>
                  </a:txBody>
                  <a:tcPr/>
                </a:tc>
              </a:tr>
              <a:tr h="587037">
                <a:tc>
                  <a:txBody>
                    <a:bodyPr/>
                    <a:lstStyle/>
                    <a:p>
                      <a:r>
                        <a:rPr lang="sr-Latn-RS" dirty="0" smtClean="0"/>
                        <a:t>Povrede moga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dirty="0" smtClean="0"/>
                        <a:t>32-51%</a:t>
                      </a:r>
                      <a:endParaRPr lang="en-US" dirty="0"/>
                    </a:p>
                  </a:txBody>
                  <a:tcPr/>
                </a:tc>
              </a:tr>
              <a:tr h="587037">
                <a:tc>
                  <a:txBody>
                    <a:bodyPr/>
                    <a:lstStyle/>
                    <a:p>
                      <a:r>
                        <a:rPr lang="sr-Latn-RS" dirty="0" smtClean="0"/>
                        <a:t>Frakture</a:t>
                      </a:r>
                      <a:r>
                        <a:rPr lang="sr-Latn-RS" baseline="0" dirty="0" smtClean="0"/>
                        <a:t> kičmenih pršljenova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&gt;</a:t>
                      </a:r>
                      <a:r>
                        <a:rPr lang="sr-Latn-RS" dirty="0" smtClean="0"/>
                        <a:t>25%</a:t>
                      </a:r>
                      <a:endParaRPr lang="en-US" dirty="0"/>
                    </a:p>
                  </a:txBody>
                  <a:tcPr/>
                </a:tc>
              </a:tr>
              <a:tr h="587037">
                <a:tc>
                  <a:txBody>
                    <a:bodyPr/>
                    <a:lstStyle/>
                    <a:p>
                      <a:r>
                        <a:rPr lang="sr-Latn-RS" dirty="0" smtClean="0"/>
                        <a:t>Opekotine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dirty="0" smtClean="0"/>
                        <a:t>35-52%</a:t>
                      </a:r>
                      <a:endParaRPr lang="en-US" dirty="0"/>
                    </a:p>
                  </a:txBody>
                  <a:tcPr/>
                </a:tc>
              </a:tr>
              <a:tr h="587037">
                <a:tc>
                  <a:txBody>
                    <a:bodyPr/>
                    <a:lstStyle/>
                    <a:p>
                      <a:r>
                        <a:rPr lang="sr-Latn-RS" dirty="0" smtClean="0"/>
                        <a:t>Kompleksni regionalni  bolni  Sy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dirty="0" smtClean="0"/>
                        <a:t>1-5%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54667" y="457508"/>
            <a:ext cx="85324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2800" i="1" dirty="0" smtClean="0"/>
              <a:t>Incidenca hroničnog/perzistentnog bola nako traume</a:t>
            </a:r>
            <a:endParaRPr lang="en-US" sz="28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3779912" y="6048720"/>
            <a:ext cx="52071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CA" sz="1200" dirty="0" err="1">
                <a:latin typeface="Tahoma" pitchFamily="34" charset="0"/>
              </a:rPr>
              <a:t>Macintrye</a:t>
            </a:r>
            <a:r>
              <a:rPr lang="en-CA" sz="1200" dirty="0">
                <a:latin typeface="Tahoma" pitchFamily="34" charset="0"/>
              </a:rPr>
              <a:t> and </a:t>
            </a:r>
            <a:r>
              <a:rPr lang="en-CA" sz="1200" dirty="0" err="1">
                <a:latin typeface="Tahoma" pitchFamily="34" charset="0"/>
              </a:rPr>
              <a:t>Schug</a:t>
            </a:r>
            <a:r>
              <a:rPr lang="en-CA" sz="1200" dirty="0">
                <a:latin typeface="Tahoma" pitchFamily="34" charset="0"/>
              </a:rPr>
              <a:t> (2007), </a:t>
            </a:r>
            <a:r>
              <a:rPr lang="en-CA" sz="1200" dirty="0" err="1">
                <a:latin typeface="Tahoma" pitchFamily="34" charset="0"/>
              </a:rPr>
              <a:t>Kehlet</a:t>
            </a:r>
            <a:r>
              <a:rPr lang="en-CA" sz="1200" dirty="0">
                <a:latin typeface="Tahoma" pitchFamily="34" charset="0"/>
              </a:rPr>
              <a:t> et al.(2006), </a:t>
            </a:r>
            <a:r>
              <a:rPr lang="en-CA" sz="1200" dirty="0" err="1">
                <a:latin typeface="Tahoma" pitchFamily="34" charset="0"/>
              </a:rPr>
              <a:t>Sinha</a:t>
            </a:r>
            <a:r>
              <a:rPr lang="en-CA" sz="1200" dirty="0">
                <a:latin typeface="Tahoma" pitchFamily="34" charset="0"/>
              </a:rPr>
              <a:t> &amp; Cohen (2011), </a:t>
            </a:r>
            <a:endParaRPr lang="sr-Latn-RS" sz="1200" dirty="0" smtClean="0">
              <a:latin typeface="Tahoma" pitchFamily="34" charset="0"/>
            </a:endParaRPr>
          </a:p>
          <a:p>
            <a:pPr algn="r"/>
            <a:r>
              <a:rPr lang="en-CA" sz="1200" dirty="0" err="1" smtClean="0">
                <a:latin typeface="Tahoma" pitchFamily="34" charset="0"/>
              </a:rPr>
              <a:t>Nampiaparampil</a:t>
            </a:r>
            <a:r>
              <a:rPr lang="en-CA" sz="1200" dirty="0" smtClean="0">
                <a:latin typeface="Tahoma" pitchFamily="34" charset="0"/>
              </a:rPr>
              <a:t> </a:t>
            </a:r>
            <a:r>
              <a:rPr lang="en-CA" sz="1200" dirty="0">
                <a:latin typeface="Tahoma" pitchFamily="34" charset="0"/>
              </a:rPr>
              <a:t>(2008), Dauber et al. (2002), Singh &amp; </a:t>
            </a:r>
            <a:r>
              <a:rPr lang="en-CA" sz="1200" dirty="0" err="1">
                <a:latin typeface="Tahoma" pitchFamily="34" charset="0"/>
              </a:rPr>
              <a:t>Cailliet</a:t>
            </a:r>
            <a:r>
              <a:rPr lang="en-CA" sz="1200" dirty="0">
                <a:latin typeface="Tahoma" pitchFamily="34" charset="0"/>
              </a:rPr>
              <a:t> (2011</a:t>
            </a:r>
            <a:r>
              <a:rPr lang="en-CA" sz="1400" dirty="0">
                <a:latin typeface="Tahoma" pitchFamily="34" charset="0"/>
              </a:rPr>
              <a:t>)</a:t>
            </a:r>
            <a:endParaRPr lang="en-US" sz="1400" dirty="0">
              <a:latin typeface="Tahoma" pitchFamily="34" charset="0"/>
            </a:endParaRPr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xmlns="" val="417244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sr-Latn-RS" dirty="0" smtClean="0"/>
              <a:t>Mitovi..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sr-Latn-CS" sz="2800" dirty="0"/>
              <a:t>Ako pacijent spava ne trpi velike bolove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sr-Latn-CS" sz="2800" dirty="0"/>
              <a:t>Pacijenti lažu o intenzitetu bola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sr-Latn-CS" sz="2800" dirty="0"/>
              <a:t>Bolje je pričekati da bol postane zaista jak </a:t>
            </a:r>
            <a:r>
              <a:rPr lang="sr-Latn-CS" sz="2800" dirty="0" smtClean="0"/>
              <a:t>pa       </a:t>
            </a:r>
            <a:r>
              <a:rPr lang="sr-Latn-CS" sz="2800" dirty="0"/>
              <a:t>dati lek...</a:t>
            </a:r>
          </a:p>
          <a:p>
            <a:pPr marL="457200" indent="-457200">
              <a:buFont typeface="Arial" pitchFamily="34" charset="0"/>
              <a:buChar char="•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xmlns="" val="1332797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sr-Latn-CS" i="1" dirty="0"/>
              <a:t>Analgezija, kada?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251520" y="1700808"/>
            <a:ext cx="8717086" cy="3524275"/>
          </a:xfrm>
        </p:spPr>
        <p:txBody>
          <a:bodyPr/>
          <a:lstStyle/>
          <a:p>
            <a:pPr marL="457200" indent="-457200">
              <a:buFont typeface="Wingdings" pitchFamily="2" charset="2"/>
              <a:buChar char="§"/>
            </a:pPr>
            <a:r>
              <a:rPr lang="sr-Latn-CS" sz="2800" b="1" dirty="0">
                <a:solidFill>
                  <a:srgbClr val="FF0000"/>
                </a:solidFill>
              </a:rPr>
              <a:t>ODMAH</a:t>
            </a:r>
            <a:r>
              <a:rPr lang="sr-Latn-CS" sz="2800" dirty="0"/>
              <a:t> po inicijalnoj resuscitaciji (ABCDE princip) i stabilizaciji vitalnih </a:t>
            </a:r>
            <a:r>
              <a:rPr lang="sr-Latn-CS" sz="2800" dirty="0" smtClean="0"/>
              <a:t>parametara</a:t>
            </a:r>
            <a:endParaRPr lang="en-US" sz="2800" dirty="0" smtClean="0"/>
          </a:p>
          <a:p>
            <a:endParaRPr lang="sr-Latn-CS" sz="2800" dirty="0"/>
          </a:p>
          <a:p>
            <a:pPr marL="457200" indent="-457200">
              <a:buFont typeface="Wingdings" pitchFamily="2" charset="2"/>
              <a:buChar char="§"/>
            </a:pPr>
            <a:r>
              <a:rPr lang="sr-Latn-CS" sz="2800" dirty="0"/>
              <a:t>Nestabilnim pacijentima NE davati analgetike</a:t>
            </a:r>
          </a:p>
          <a:p>
            <a:r>
              <a:rPr lang="sr-Latn-CS" sz="2800" dirty="0"/>
              <a:t>       </a:t>
            </a:r>
            <a:endParaRPr lang="en-US" sz="2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41875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Autofit/>
          </a:bodyPr>
          <a:lstStyle/>
          <a:p>
            <a:r>
              <a:rPr lang="sr-Latn-CS" i="1" dirty="0"/>
              <a:t>Analgezija, kako?</a:t>
            </a:r>
            <a:br>
              <a:rPr lang="sr-Latn-CS" i="1" dirty="0"/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r>
              <a:rPr lang="sr-Latn-CS" sz="2800" i="1" dirty="0"/>
              <a:t>Procena bola</a:t>
            </a:r>
            <a:endParaRPr lang="en-US" sz="2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395536" y="2060848"/>
            <a:ext cx="8358216" cy="3524275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sr-Latn-RS" sz="2400" dirty="0"/>
              <a:t>Ne postoji uređaj, test, niti biološki marker koji </a:t>
            </a:r>
            <a:r>
              <a:rPr lang="sr-Latn-RS" sz="2400" dirty="0" smtClean="0"/>
              <a:t>egzaktno   </a:t>
            </a:r>
            <a:r>
              <a:rPr lang="sr-Latn-RS" sz="2400" dirty="0"/>
              <a:t>meri bol</a:t>
            </a:r>
            <a:endParaRPr lang="sr-Latn-CS" sz="2400" dirty="0"/>
          </a:p>
          <a:p>
            <a:pPr marL="342900" indent="-342900">
              <a:buFont typeface="Wingdings" pitchFamily="2" charset="2"/>
              <a:buChar char="§"/>
            </a:pPr>
            <a:r>
              <a:rPr lang="sr-Latn-CS" sz="2400" dirty="0"/>
              <a:t>Pitati </a:t>
            </a:r>
            <a:r>
              <a:rPr lang="sr-Latn-CS" sz="2400" dirty="0" smtClean="0"/>
              <a:t>pacijenta (nesvesnost, alkoholisanost, emocionalna  trauma, psihosomatski distres- otežava procenu)</a:t>
            </a:r>
            <a:endParaRPr lang="sr-Latn-CS" sz="2400" dirty="0"/>
          </a:p>
          <a:p>
            <a:pPr marL="342900" indent="-342900">
              <a:buFont typeface="Wingdings" pitchFamily="2" charset="2"/>
              <a:buChar char="§"/>
            </a:pPr>
            <a:r>
              <a:rPr lang="sr-Latn-CS" sz="2400" dirty="0"/>
              <a:t>Tražiti potencijalne uzroke bola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sr-Latn-CS" sz="2400" dirty="0"/>
              <a:t>Posmatrati ponašanje pacijenta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sr-Latn-CS" sz="2400" dirty="0"/>
              <a:t>Informacije od rodbine/staratelja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sr-Latn-CS" sz="2400" dirty="0"/>
              <a:t>Probati analgetsku Th</a:t>
            </a:r>
          </a:p>
          <a:p>
            <a:pPr marL="68580"/>
            <a:r>
              <a:rPr lang="sr-Latn-CS" sz="2400" dirty="0">
                <a:solidFill>
                  <a:srgbClr val="FF0000"/>
                </a:solidFill>
              </a:rPr>
              <a:t>                     </a:t>
            </a:r>
            <a:r>
              <a:rPr lang="sr-Latn-RS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Moramo verovati bolesniku</a:t>
            </a:r>
            <a:endParaRPr lang="en-US" sz="24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08097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sr-Latn-RS" i="1" dirty="0" smtClean="0"/>
              <a:t>Procena intenziteta bola</a:t>
            </a:r>
            <a:endParaRPr lang="en-US" i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395536" y="1700808"/>
            <a:ext cx="8358216" cy="3524275"/>
          </a:xfrm>
        </p:spPr>
        <p:txBody>
          <a:bodyPr/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/>
              <a:t> </a:t>
            </a:r>
            <a:r>
              <a:rPr lang="en-US" sz="2400" b="1" dirty="0" smtClean="0">
                <a:solidFill>
                  <a:srgbClr val="C00000"/>
                </a:solidFill>
              </a:rPr>
              <a:t>OPQRST</a:t>
            </a:r>
            <a:r>
              <a:rPr lang="sr-Latn-RS" dirty="0" smtClean="0"/>
              <a:t>-</a:t>
            </a:r>
            <a:r>
              <a:rPr lang="en-US" dirty="0" smtClean="0"/>
              <a:t> </a:t>
            </a:r>
            <a:r>
              <a:rPr lang="en-US" dirty="0"/>
              <a:t>Onset of the </a:t>
            </a:r>
            <a:r>
              <a:rPr lang="en-US" dirty="0" smtClean="0"/>
              <a:t>event</a:t>
            </a:r>
            <a:endParaRPr lang="sr-Latn-RS" dirty="0" smtClean="0"/>
          </a:p>
          <a:p>
            <a:r>
              <a:rPr lang="sr-Latn-RS" dirty="0"/>
              <a:t> </a:t>
            </a:r>
            <a:r>
              <a:rPr lang="sr-Latn-RS" dirty="0" smtClean="0"/>
              <a:t>                      </a:t>
            </a:r>
            <a:r>
              <a:rPr lang="en-US" dirty="0" smtClean="0"/>
              <a:t> </a:t>
            </a:r>
            <a:r>
              <a:rPr lang="en-US" dirty="0"/>
              <a:t>Provocation or </a:t>
            </a:r>
            <a:r>
              <a:rPr lang="en-US" dirty="0" smtClean="0"/>
              <a:t>palliation </a:t>
            </a:r>
            <a:endParaRPr lang="sr-Latn-RS" dirty="0" smtClean="0"/>
          </a:p>
          <a:p>
            <a:r>
              <a:rPr lang="sr-Latn-RS" dirty="0" smtClean="0"/>
              <a:t>                        </a:t>
            </a:r>
            <a:r>
              <a:rPr lang="en-US" dirty="0" smtClean="0"/>
              <a:t>Quality </a:t>
            </a:r>
            <a:r>
              <a:rPr lang="en-US" dirty="0"/>
              <a:t>of the </a:t>
            </a:r>
            <a:r>
              <a:rPr lang="en-US" dirty="0" smtClean="0"/>
              <a:t>pain </a:t>
            </a:r>
            <a:endParaRPr lang="sr-Latn-RS" dirty="0" smtClean="0"/>
          </a:p>
          <a:p>
            <a:r>
              <a:rPr lang="sr-Latn-RS" dirty="0"/>
              <a:t> </a:t>
            </a:r>
            <a:r>
              <a:rPr lang="sr-Latn-RS" dirty="0" smtClean="0"/>
              <a:t>                        </a:t>
            </a:r>
            <a:r>
              <a:rPr lang="en-US" dirty="0" smtClean="0"/>
              <a:t>Region </a:t>
            </a:r>
            <a:r>
              <a:rPr lang="en-US" dirty="0"/>
              <a:t>and </a:t>
            </a:r>
            <a:r>
              <a:rPr lang="en-US" dirty="0" smtClean="0"/>
              <a:t>radiation </a:t>
            </a:r>
            <a:endParaRPr lang="sr-Latn-RS" dirty="0" smtClean="0"/>
          </a:p>
          <a:p>
            <a:r>
              <a:rPr lang="sr-Latn-RS" dirty="0"/>
              <a:t> </a:t>
            </a:r>
            <a:r>
              <a:rPr lang="sr-Latn-RS" dirty="0" smtClean="0"/>
              <a:t>                        </a:t>
            </a:r>
            <a:r>
              <a:rPr lang="en-US" dirty="0" smtClean="0"/>
              <a:t>Severity</a:t>
            </a:r>
            <a:endParaRPr lang="sr-Latn-RS" dirty="0" smtClean="0"/>
          </a:p>
          <a:p>
            <a:r>
              <a:rPr lang="sr-Latn-RS" dirty="0"/>
              <a:t> </a:t>
            </a:r>
            <a:r>
              <a:rPr lang="sr-Latn-RS" dirty="0" smtClean="0"/>
              <a:t>                        </a:t>
            </a:r>
            <a:r>
              <a:rPr lang="en-US" dirty="0" smtClean="0"/>
              <a:t>Time </a:t>
            </a:r>
            <a:r>
              <a:rPr lang="en-US" dirty="0"/>
              <a:t>(history</a:t>
            </a:r>
            <a:r>
              <a:rPr lang="en-US" dirty="0" smtClean="0"/>
              <a:t>)</a:t>
            </a:r>
            <a:endParaRPr lang="sr-Latn-RS" dirty="0" smtClean="0"/>
          </a:p>
          <a:p>
            <a:endParaRPr lang="sr-Latn-RS" dirty="0"/>
          </a:p>
          <a:p>
            <a:pPr marL="342900" indent="-342900">
              <a:buFont typeface="Wingdings" pitchFamily="2" charset="2"/>
              <a:buChar char="Ø"/>
            </a:pPr>
            <a:r>
              <a:rPr lang="sr-Latn-RS" sz="2400" b="1" dirty="0" smtClean="0">
                <a:solidFill>
                  <a:srgbClr val="C00000"/>
                </a:solidFill>
              </a:rPr>
              <a:t>Skale bola</a:t>
            </a:r>
            <a:endParaRPr lang="en-US" sz="2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0061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sr-Latn-RS" dirty="0"/>
              <a:t>Lečenje </a:t>
            </a:r>
            <a:r>
              <a:rPr lang="sr-Latn-RS" dirty="0" smtClean="0"/>
              <a:t>traumatskog </a:t>
            </a:r>
            <a:r>
              <a:rPr lang="sr-Latn-RS" dirty="0"/>
              <a:t>bola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357188" y="1523987"/>
            <a:ext cx="8679308" cy="3524275"/>
          </a:xfrm>
        </p:spPr>
        <p:txBody>
          <a:bodyPr>
            <a:norm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sr-Latn-RS" sz="2400" b="1" dirty="0">
                <a:solidFill>
                  <a:srgbClr val="CC3300"/>
                </a:solidFill>
              </a:rPr>
              <a:t>Psihološki tretman</a:t>
            </a:r>
            <a:r>
              <a:rPr lang="sr-Latn-RS" sz="2400" dirty="0"/>
              <a:t> (komunikacija, zadobiti poverenje, </a:t>
            </a:r>
            <a:r>
              <a:rPr lang="en-US" sz="2400" dirty="0" smtClean="0"/>
              <a:t>         </a:t>
            </a:r>
            <a:r>
              <a:rPr lang="sr-Latn-RS" sz="2400" dirty="0" smtClean="0"/>
              <a:t>smanjiti </a:t>
            </a:r>
            <a:r>
              <a:rPr lang="sr-Latn-RS" sz="2400" dirty="0"/>
              <a:t>strah, uliti </a:t>
            </a:r>
            <a:r>
              <a:rPr lang="sr-Latn-RS" sz="2400" dirty="0" smtClean="0"/>
              <a:t>sigurnost, emocionalna podrška)</a:t>
            </a:r>
            <a:endParaRPr lang="en-US" sz="2400" dirty="0" smtClean="0"/>
          </a:p>
          <a:p>
            <a:pPr marL="285750" indent="-285750">
              <a:buFont typeface="Wingdings" pitchFamily="2" charset="2"/>
              <a:buChar char="§"/>
            </a:pPr>
            <a:endParaRPr lang="sr-Latn-RS" sz="2400" dirty="0"/>
          </a:p>
          <a:p>
            <a:pPr marL="285750" indent="-285750">
              <a:buFont typeface="Wingdings" pitchFamily="2" charset="2"/>
              <a:buChar char="§"/>
            </a:pPr>
            <a:r>
              <a:rPr lang="sr-Latn-RS" sz="2400" b="1" dirty="0">
                <a:solidFill>
                  <a:srgbClr val="C00000"/>
                </a:solidFill>
              </a:rPr>
              <a:t>Fizikalni tretman </a:t>
            </a:r>
            <a:r>
              <a:rPr lang="sr-Latn-RS" sz="2400" dirty="0" smtClean="0"/>
              <a:t>(</a:t>
            </a:r>
            <a:r>
              <a:rPr lang="sr-Latn-RS" sz="2400" dirty="0"/>
              <a:t>imobilizacija preloma, spoljašnje hlađenje mesta povrede, previjanje, sprečiti rashlađivanje i </a:t>
            </a:r>
            <a:r>
              <a:rPr lang="sr-Latn-RS" sz="2400" dirty="0" smtClean="0"/>
              <a:t>drhtanje, kasnije rana mobilizacija</a:t>
            </a:r>
            <a:r>
              <a:rPr lang="en-US" sz="2400" dirty="0" smtClean="0"/>
              <a:t>)</a:t>
            </a:r>
          </a:p>
          <a:p>
            <a:endParaRPr lang="sr-Latn-RS" sz="2400" dirty="0"/>
          </a:p>
          <a:p>
            <a:pPr marL="285750" indent="-285750">
              <a:buFont typeface="Wingdings" pitchFamily="2" charset="2"/>
              <a:buChar char="§"/>
            </a:pPr>
            <a:r>
              <a:rPr lang="sr-Latn-RS" sz="2400" b="1" dirty="0">
                <a:solidFill>
                  <a:srgbClr val="C00000"/>
                </a:solidFill>
              </a:rPr>
              <a:t>Farmakološka terapija bola</a:t>
            </a:r>
          </a:p>
          <a:p>
            <a:pPr marL="285750" indent="-285750">
              <a:buFont typeface="Wingdings" pitchFamily="2" charset="2"/>
              <a:buChar char="§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4096976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3600" b="1" i="1" dirty="0" smtClean="0"/>
              <a:t>Lečenje bola</a:t>
            </a:r>
            <a:endParaRPr lang="en-US" sz="3600" b="1" i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920312174"/>
              </p:ext>
            </p:extLst>
          </p:nvPr>
        </p:nvGraphicFramePr>
        <p:xfrm>
          <a:off x="857224" y="1857364"/>
          <a:ext cx="77724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42910" y="1214422"/>
            <a:ext cx="356905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CS" sz="2400" dirty="0" smtClean="0"/>
              <a:t>Različite tehnike i lekovi deluju na različitim</a:t>
            </a:r>
            <a:r>
              <a:rPr lang="en-US" sz="2400" dirty="0" smtClean="0"/>
              <a:t>        </a:t>
            </a:r>
            <a:r>
              <a:rPr lang="sr-Latn-CS" sz="2400" dirty="0" smtClean="0"/>
              <a:t> nivoima puta prenošenja bolnog stimulusa</a:t>
            </a:r>
          </a:p>
          <a:p>
            <a:pPr lvl="0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428860" y="4572008"/>
            <a:ext cx="284725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sr-Latn-CS" sz="2800" dirty="0" smtClean="0"/>
          </a:p>
          <a:p>
            <a:r>
              <a:rPr lang="sr-Latn-CS" sz="2800" dirty="0" smtClean="0"/>
              <a:t>Kičmena moždina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4643438" y="3214686"/>
            <a:ext cx="1447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CS" sz="2800" dirty="0" smtClean="0">
                <a:solidFill>
                  <a:schemeClr val="bg1"/>
                </a:solidFill>
              </a:rPr>
              <a:t>talamus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18634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85000" lnSpcReduction="10000"/>
          </a:bodyPr>
          <a:lstStyle/>
          <a:p>
            <a:r>
              <a:rPr lang="sr-Latn-CS" dirty="0"/>
              <a:t>Lečenje bola- lekovi sa perifernim dejstvom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342900" indent="-342900">
              <a:buFont typeface="Wingdings" pitchFamily="2" charset="2"/>
              <a:buChar char="§"/>
            </a:pPr>
            <a:r>
              <a:rPr lang="sr-Latn-CS" sz="2400" b="1" dirty="0">
                <a:solidFill>
                  <a:srgbClr val="C00000"/>
                </a:solidFill>
              </a:rPr>
              <a:t>Nesteroidni </a:t>
            </a:r>
            <a:r>
              <a:rPr lang="sr-Latn-CS" sz="2400" b="1" dirty="0" smtClean="0">
                <a:solidFill>
                  <a:srgbClr val="C00000"/>
                </a:solidFill>
              </a:rPr>
              <a:t>antiiflamatornni </a:t>
            </a:r>
            <a:r>
              <a:rPr lang="sr-Latn-CS" sz="2400" b="1" dirty="0">
                <a:solidFill>
                  <a:srgbClr val="C00000"/>
                </a:solidFill>
              </a:rPr>
              <a:t>lekovi (NSAID) </a:t>
            </a:r>
            <a:r>
              <a:rPr lang="sr-Latn-CS" sz="2400" dirty="0"/>
              <a:t>–deluju </a:t>
            </a:r>
            <a:r>
              <a:rPr lang="sr-Latn-CS" sz="2400" dirty="0" smtClean="0"/>
              <a:t>na</a:t>
            </a:r>
            <a:r>
              <a:rPr lang="en-US" sz="2400" dirty="0" smtClean="0"/>
              <a:t>  </a:t>
            </a:r>
            <a:r>
              <a:rPr lang="sr-Latn-CS" sz="2400" dirty="0" smtClean="0"/>
              <a:t> </a:t>
            </a:r>
            <a:r>
              <a:rPr lang="sr-Latn-CS" sz="2400" dirty="0"/>
              <a:t>produkciju prostaglandina, koji izazivaju hiperalgeziju i </a:t>
            </a:r>
            <a:r>
              <a:rPr lang="en-US" sz="2400" dirty="0" smtClean="0"/>
              <a:t>        </a:t>
            </a:r>
            <a:r>
              <a:rPr lang="sr-Latn-CS" sz="2400" dirty="0" smtClean="0"/>
              <a:t>inflamatorni </a:t>
            </a:r>
            <a:r>
              <a:rPr lang="sr-Latn-CS" sz="2400" dirty="0"/>
              <a:t>odgovor</a:t>
            </a:r>
          </a:p>
          <a:p>
            <a:pPr marL="342900" indent="-342900">
              <a:buFont typeface="Courier New" pitchFamily="49" charset="0"/>
              <a:buChar char="o"/>
            </a:pPr>
            <a:r>
              <a:rPr lang="sr-Latn-CS" sz="2400" dirty="0"/>
              <a:t>Jedina iv forma- keterolac, im, oralna, topikalna, rektalna</a:t>
            </a:r>
          </a:p>
          <a:p>
            <a:r>
              <a:rPr lang="sr-Latn-CS" sz="2400" dirty="0"/>
              <a:t> </a:t>
            </a:r>
            <a:endParaRPr lang="en-US" sz="2400" dirty="0" smtClean="0"/>
          </a:p>
          <a:p>
            <a:pPr marL="342900" indent="-342900">
              <a:buFont typeface="Wingdings" pitchFamily="2" charset="2"/>
              <a:buChar char="§"/>
            </a:pPr>
            <a:r>
              <a:rPr lang="sr-Latn-CS" sz="2400" b="1" dirty="0" smtClean="0">
                <a:solidFill>
                  <a:srgbClr val="C00000"/>
                </a:solidFill>
              </a:rPr>
              <a:t>COX </a:t>
            </a:r>
            <a:r>
              <a:rPr lang="sr-Latn-CS" sz="2400" b="1" dirty="0">
                <a:solidFill>
                  <a:srgbClr val="C00000"/>
                </a:solidFill>
              </a:rPr>
              <a:t>I i COX II inhibitori </a:t>
            </a:r>
            <a:r>
              <a:rPr lang="sr-Latn-CS" sz="2400" dirty="0"/>
              <a:t>(inhibiraju </a:t>
            </a:r>
            <a:r>
              <a:rPr lang="sr-Latn-CS" sz="2400" dirty="0" smtClean="0"/>
              <a:t>ciklooksigenazu-</a:t>
            </a:r>
            <a:r>
              <a:rPr lang="en-US" sz="2400" dirty="0" smtClean="0"/>
              <a:t>          </a:t>
            </a:r>
            <a:r>
              <a:rPr lang="sr-Latn-CS" sz="2400" dirty="0" smtClean="0"/>
              <a:t>sintezu prostaglandina</a:t>
            </a:r>
            <a:r>
              <a:rPr lang="en-US" sz="2400" dirty="0"/>
              <a:t>)</a:t>
            </a:r>
            <a:endParaRPr lang="sr-Latn-CS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072930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sr-Latn-RS" dirty="0" smtClean="0"/>
              <a:t>Post-traumatski bol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427984" y="3501008"/>
            <a:ext cx="4176612" cy="576064"/>
          </a:xfrm>
        </p:spPr>
        <p:txBody>
          <a:bodyPr/>
          <a:lstStyle/>
          <a:p>
            <a:r>
              <a:rPr lang="sr-Latn-RS" sz="3200" dirty="0" smtClean="0"/>
              <a:t>Jasna Jevđić</a:t>
            </a:r>
            <a:endParaRPr lang="en-US" sz="3200" dirty="0"/>
          </a:p>
        </p:txBody>
      </p:sp>
      <p:sp>
        <p:nvSpPr>
          <p:cNvPr id="4" name="Text Placeholder 9"/>
          <p:cNvSpPr txBox="1">
            <a:spLocks/>
          </p:cNvSpPr>
          <p:nvPr/>
        </p:nvSpPr>
        <p:spPr>
          <a:xfrm>
            <a:off x="142844" y="642918"/>
            <a:ext cx="5072098" cy="35719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buNone/>
              <a:defRPr sz="2800" b="1" strike="noStrike" baseline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defRPr>
            </a:lvl1pPr>
          </a:lstStyle>
          <a:p>
            <a:pPr lvl="0" algn="l">
              <a:lnSpc>
                <a:spcPct val="115000"/>
              </a:lnSpc>
            </a:pPr>
            <a:r>
              <a:rPr lang="en-US" sz="1200" smtClean="0">
                <a:solidFill>
                  <a:schemeClr val="tx1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Strengthening Capacities for Higher Education of Pain Medicine in Western Balkan Countries - HEPMP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sr-Latn-CS" dirty="0">
                <a:solidFill>
                  <a:srgbClr val="FF0000"/>
                </a:solidFill>
              </a:rPr>
              <a:t>NSAID neželjeni efekti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285750" indent="-285750">
              <a:buFont typeface="Wingdings" pitchFamily="2" charset="2"/>
              <a:buChar char="§"/>
            </a:pPr>
            <a:r>
              <a:rPr lang="sr-Latn-CS" sz="2400" dirty="0"/>
              <a:t>Peptičke ulceracije (inhibiraju sintezu prostaglandina koji štite gastričnu mukozu</a:t>
            </a:r>
            <a:r>
              <a:rPr lang="sr-Latn-CS" sz="2400" dirty="0" smtClean="0"/>
              <a:t>)</a:t>
            </a:r>
            <a:endParaRPr lang="en-US" sz="2400" dirty="0" smtClean="0"/>
          </a:p>
          <a:p>
            <a:endParaRPr lang="sr-Latn-CS" sz="2400" dirty="0"/>
          </a:p>
          <a:p>
            <a:pPr marL="285750" indent="-285750">
              <a:buFont typeface="Wingdings" pitchFamily="2" charset="2"/>
              <a:buChar char="§"/>
            </a:pPr>
            <a:r>
              <a:rPr lang="sr-Latn-CS" sz="2400" dirty="0"/>
              <a:t>Antitrombocitni (antiagregacioni) </a:t>
            </a:r>
            <a:r>
              <a:rPr lang="sr-Latn-CS" sz="2400" dirty="0" smtClean="0"/>
              <a:t>efekat</a:t>
            </a:r>
            <a:endParaRPr lang="en-US" sz="2400" dirty="0" smtClean="0"/>
          </a:p>
          <a:p>
            <a:pPr marL="285750" indent="-285750">
              <a:buFont typeface="Wingdings" pitchFamily="2" charset="2"/>
              <a:buChar char="§"/>
            </a:pPr>
            <a:endParaRPr lang="sr-Latn-CS" sz="2400" dirty="0"/>
          </a:p>
          <a:p>
            <a:pPr marL="285750" indent="-285750">
              <a:buFont typeface="Wingdings" pitchFamily="2" charset="2"/>
              <a:buChar char="§"/>
            </a:pPr>
            <a:r>
              <a:rPr lang="sr-Latn-CS" sz="2400" dirty="0"/>
              <a:t>Renalna </a:t>
            </a:r>
            <a:r>
              <a:rPr lang="sr-Latn-CS" sz="2400" dirty="0" smtClean="0"/>
              <a:t>disfunkcija</a:t>
            </a:r>
            <a:endParaRPr lang="en-US" sz="2400" dirty="0" smtClean="0"/>
          </a:p>
          <a:p>
            <a:pPr marL="285750" indent="-285750">
              <a:buFont typeface="Wingdings" pitchFamily="2" charset="2"/>
              <a:buChar char="§"/>
            </a:pPr>
            <a:endParaRPr lang="en-US" sz="2400" dirty="0"/>
          </a:p>
          <a:p>
            <a:pPr marL="285750" indent="-285750">
              <a:buFont typeface="Wingdings" pitchFamily="2" charset="2"/>
              <a:buChar char="§"/>
            </a:pPr>
            <a:r>
              <a:rPr lang="sr-Latn-CS" sz="2000" i="1" dirty="0"/>
              <a:t>Rizik kod astme –moguć težak bronhospazam</a:t>
            </a:r>
            <a:endParaRPr lang="en-US" sz="2000" i="1" dirty="0"/>
          </a:p>
          <a:p>
            <a:endParaRPr lang="en-US" sz="2000" i="1" dirty="0"/>
          </a:p>
        </p:txBody>
      </p:sp>
    </p:spTree>
    <p:extLst>
      <p:ext uri="{BB962C8B-B14F-4D97-AF65-F5344CB8AC3E}">
        <p14:creationId xmlns:p14="http://schemas.microsoft.com/office/powerpoint/2010/main" xmlns="" val="210488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85000" lnSpcReduction="10000"/>
          </a:bodyPr>
          <a:lstStyle/>
          <a:p>
            <a:r>
              <a:rPr lang="sr-Latn-RS" dirty="0" smtClean="0"/>
              <a:t>Lečenje bola-blokiranje prenosa nadražaja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sr-Latn-CS" sz="2400" b="1" dirty="0">
                <a:solidFill>
                  <a:srgbClr val="C00000"/>
                </a:solidFill>
              </a:rPr>
              <a:t>LOKALNI </a:t>
            </a:r>
            <a:r>
              <a:rPr lang="sr-Latn-CS" sz="2400" b="1" dirty="0" smtClean="0">
                <a:solidFill>
                  <a:srgbClr val="C00000"/>
                </a:solidFill>
              </a:rPr>
              <a:t>ANESTETICI- </a:t>
            </a:r>
            <a:r>
              <a:rPr lang="sr-Latn-CS" sz="2400" dirty="0" smtClean="0"/>
              <a:t>blokiraju prenos nadražaja na me-stu aplikacije (smanjenje </a:t>
            </a:r>
            <a:r>
              <a:rPr lang="sr-Latn-CS" sz="2400" dirty="0"/>
              <a:t>transfera Na i K na nivou </a:t>
            </a:r>
            <a:r>
              <a:rPr lang="sr-Latn-CS" sz="2400" dirty="0" smtClean="0"/>
              <a:t>neurona)</a:t>
            </a:r>
          </a:p>
          <a:p>
            <a:r>
              <a:rPr lang="sr-Latn-CS" sz="2400" dirty="0" smtClean="0"/>
              <a:t>  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sr-Latn-CS" sz="2400" dirty="0" smtClean="0">
                <a:solidFill>
                  <a:srgbClr val="C00000"/>
                </a:solidFill>
              </a:rPr>
              <a:t>Lokalna </a:t>
            </a:r>
            <a:r>
              <a:rPr lang="sr-Latn-CS" sz="2400" dirty="0">
                <a:solidFill>
                  <a:srgbClr val="C00000"/>
                </a:solidFill>
              </a:rPr>
              <a:t>infiltracija </a:t>
            </a:r>
            <a:r>
              <a:rPr lang="sr-Latn-CS" sz="2400" dirty="0"/>
              <a:t>na mestu incizije (efekat 48 h)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sr-Latn-CS" sz="2400" dirty="0">
                <a:solidFill>
                  <a:srgbClr val="C00000"/>
                </a:solidFill>
              </a:rPr>
              <a:t>Interkostalna</a:t>
            </a:r>
            <a:r>
              <a:rPr lang="sr-Latn-CS" sz="2400" dirty="0"/>
              <a:t> nervna blokada, </a:t>
            </a:r>
            <a:r>
              <a:rPr lang="sr-Latn-CS" sz="2400" dirty="0">
                <a:solidFill>
                  <a:srgbClr val="C00000"/>
                </a:solidFill>
              </a:rPr>
              <a:t>paravertebralna</a:t>
            </a:r>
            <a:r>
              <a:rPr lang="sr-Latn-CS" sz="2400" dirty="0"/>
              <a:t> n b, 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sr-Latn-CS" sz="2400" dirty="0">
                <a:solidFill>
                  <a:srgbClr val="C00000"/>
                </a:solidFill>
              </a:rPr>
              <a:t>Intrapleuralna</a:t>
            </a:r>
            <a:r>
              <a:rPr lang="sr-Latn-CS" sz="2400" dirty="0"/>
              <a:t> analgezija (lok anestetik)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sr-Latn-CS" sz="2400" dirty="0">
                <a:solidFill>
                  <a:srgbClr val="C00000"/>
                </a:solidFill>
              </a:rPr>
              <a:t>Perfiferni nervni blokovi </a:t>
            </a:r>
            <a:r>
              <a:rPr lang="sr-Latn-CS" sz="2400" dirty="0"/>
              <a:t>(kontinuirani-insercija katetera</a:t>
            </a:r>
            <a:r>
              <a:rPr lang="sr-Latn-CS" sz="2400" dirty="0" smtClean="0"/>
              <a:t>)-     ultrazvuk</a:t>
            </a:r>
            <a:endParaRPr lang="en-US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353772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95536" y="404664"/>
            <a:ext cx="8501122" cy="768085"/>
          </a:xfrm>
        </p:spPr>
        <p:txBody>
          <a:bodyPr>
            <a:normAutofit fontScale="85000" lnSpcReduction="10000"/>
          </a:bodyPr>
          <a:lstStyle/>
          <a:p>
            <a:r>
              <a:rPr lang="sr-Latn-RS" dirty="0"/>
              <a:t>Lečenje bola-blokiranje prenosa nadražaja</a:t>
            </a:r>
            <a:endParaRPr lang="en-US" dirty="0"/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sr-Latn-CS" sz="2400" dirty="0" smtClean="0">
                <a:solidFill>
                  <a:srgbClr val="C00000"/>
                </a:solidFill>
              </a:rPr>
              <a:t>Centralni nervni blokovi</a:t>
            </a:r>
            <a:endParaRPr lang="sr-Latn-CS" sz="2400" dirty="0">
              <a:solidFill>
                <a:srgbClr val="C00000"/>
              </a:solidFill>
            </a:endParaRPr>
          </a:p>
          <a:p>
            <a:pPr marL="342900" indent="-342900">
              <a:buFont typeface="Wingdings" pitchFamily="2" charset="2"/>
              <a:buChar char="§"/>
            </a:pPr>
            <a:r>
              <a:rPr lang="sr-Latn-CS" sz="2400" dirty="0">
                <a:solidFill>
                  <a:srgbClr val="C00000"/>
                </a:solidFill>
              </a:rPr>
              <a:t>Epiduralna i </a:t>
            </a:r>
            <a:r>
              <a:rPr lang="sr-Latn-CS" sz="2400" dirty="0" smtClean="0">
                <a:solidFill>
                  <a:srgbClr val="C00000"/>
                </a:solidFill>
              </a:rPr>
              <a:t>subarhnoidalna </a:t>
            </a:r>
            <a:r>
              <a:rPr lang="sr-Latn-CS" sz="2400" dirty="0">
                <a:solidFill>
                  <a:srgbClr val="C00000"/>
                </a:solidFill>
              </a:rPr>
              <a:t>infuzija </a:t>
            </a:r>
            <a:r>
              <a:rPr lang="sr-Latn-CS" sz="2400" dirty="0"/>
              <a:t>anestetika i opioida </a:t>
            </a:r>
            <a:r>
              <a:rPr lang="sr-Latn-CS" sz="2400" dirty="0" smtClean="0"/>
              <a:t>     (</a:t>
            </a:r>
            <a:r>
              <a:rPr lang="sr-Latn-CS" sz="2400" dirty="0"/>
              <a:t>opioidi blokiraju oslobađanje neurotransmitera koji </a:t>
            </a:r>
            <a:r>
              <a:rPr lang="sr-Latn-CS" sz="2400" dirty="0" smtClean="0"/>
              <a:t>su        </a:t>
            </a:r>
            <a:r>
              <a:rPr lang="sr-Latn-CS" sz="2400" dirty="0"/>
              <a:t>neophodni za prenošenje bolnog impulsa od kičmene </a:t>
            </a:r>
            <a:r>
              <a:rPr lang="sr-Latn-CS" sz="2400" dirty="0" smtClean="0"/>
              <a:t>       moždine </a:t>
            </a:r>
            <a:r>
              <a:rPr lang="sr-Latn-CS" sz="2400" dirty="0"/>
              <a:t>ka mozgu); </a:t>
            </a:r>
            <a:r>
              <a:rPr lang="sr-Latn-CS" sz="2400" dirty="0" smtClean="0"/>
              <a:t>kontinuirano-kateter</a:t>
            </a:r>
          </a:p>
          <a:p>
            <a:endParaRPr lang="sr-Latn-CS" sz="2400" dirty="0"/>
          </a:p>
          <a:p>
            <a:pPr marL="342900" indent="-342900">
              <a:buFont typeface="Wingdings" pitchFamily="2" charset="2"/>
              <a:buChar char="§"/>
            </a:pPr>
            <a:r>
              <a:rPr lang="sr-Latn-CS" sz="2400" dirty="0" smtClean="0"/>
              <a:t>NE-kod masivnog krvarenja (hipotenzija, akutna traumatska                  </a:t>
            </a:r>
            <a:r>
              <a:rPr lang="sr-Latn-CS" sz="2400" dirty="0"/>
              <a:t>koagulopatija)</a:t>
            </a:r>
            <a:endParaRPr lang="en-US" sz="2400" dirty="0"/>
          </a:p>
          <a:p>
            <a:pPr marL="342900" indent="-342900">
              <a:buFont typeface="Wingdings" pitchFamily="2" charset="2"/>
              <a:buChar char="§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2069379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403648" y="764704"/>
            <a:ext cx="7560840" cy="768085"/>
          </a:xfrm>
        </p:spPr>
        <p:txBody>
          <a:bodyPr>
            <a:noAutofit/>
          </a:bodyPr>
          <a:lstStyle/>
          <a:p>
            <a:r>
              <a:rPr lang="sr-Latn-CS" dirty="0"/>
              <a:t>Lečenje bola- lekovi sa centralnim dejstvom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1331640" y="2132856"/>
            <a:ext cx="7500960" cy="3524275"/>
          </a:xfrm>
        </p:spPr>
        <p:txBody>
          <a:bodyPr>
            <a:normAutofit/>
          </a:bodyPr>
          <a:lstStyle/>
          <a:p>
            <a:pPr marL="342900" indent="-342900">
              <a:buFont typeface="Wingdings" pitchFamily="2" charset="2"/>
              <a:buChar char="§"/>
            </a:pPr>
            <a:endParaRPr lang="sr-Latn-CS" sz="2400" dirty="0" smtClean="0"/>
          </a:p>
          <a:p>
            <a:pPr marL="342900" indent="-342900">
              <a:buFont typeface="Wingdings" pitchFamily="2" charset="2"/>
              <a:buChar char="§"/>
            </a:pPr>
            <a:r>
              <a:rPr lang="sr-Latn-CS" sz="2400" dirty="0" smtClean="0"/>
              <a:t>Paracetamol</a:t>
            </a:r>
            <a:endParaRPr lang="sr-Latn-CS" sz="2400" dirty="0"/>
          </a:p>
          <a:p>
            <a:pPr marL="342900" indent="-342900">
              <a:buFont typeface="Wingdings" pitchFamily="2" charset="2"/>
              <a:buChar char="§"/>
            </a:pPr>
            <a:r>
              <a:rPr lang="sr-Latn-CS" sz="2400" dirty="0"/>
              <a:t>Tramadol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sr-Latn-CS" sz="2400" dirty="0"/>
              <a:t>klonidin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sr-Latn-CS" sz="2400" dirty="0"/>
              <a:t>Ketamin, azot-oksid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sr-Latn-CS" sz="2400" dirty="0"/>
              <a:t>Sistemski opioidi- i.m.  s.c.  i.v.  t</a:t>
            </a:r>
            <a:r>
              <a:rPr lang="sr-Latn-CS" sz="2400" dirty="0" smtClean="0"/>
              <a:t>ransdermalno</a:t>
            </a:r>
          </a:p>
          <a:p>
            <a:endParaRPr lang="sr-Latn-CS" sz="2400" dirty="0"/>
          </a:p>
          <a:p>
            <a:pPr marL="342900" indent="-342900">
              <a:buFont typeface="Wingdings" pitchFamily="2" charset="2"/>
              <a:buChar char="§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324110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sr-Latn-CS" dirty="0" smtClean="0">
                <a:solidFill>
                  <a:srgbClr val="FF0000"/>
                </a:solidFill>
              </a:rPr>
              <a:t>Opioidi-</a:t>
            </a:r>
            <a:r>
              <a:rPr lang="sr-Latn-CS" dirty="0" smtClean="0"/>
              <a:t> </a:t>
            </a:r>
            <a:r>
              <a:rPr lang="sr-Latn-CS" dirty="0"/>
              <a:t>zlatan standard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357188" y="1523987"/>
            <a:ext cx="8358216" cy="4785333"/>
          </a:xfrm>
        </p:spPr>
        <p:txBody>
          <a:bodyPr>
            <a:norm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sr-Latn-CS" sz="2400" b="1" i="1" dirty="0" smtClean="0">
                <a:solidFill>
                  <a:srgbClr val="C00000"/>
                </a:solidFill>
              </a:rPr>
              <a:t>Morfin</a:t>
            </a:r>
            <a:r>
              <a:rPr lang="sr-Latn-CS" sz="2400" dirty="0" smtClean="0"/>
              <a:t> </a:t>
            </a:r>
            <a:r>
              <a:rPr lang="sr-Latn-CS" sz="2400" dirty="0"/>
              <a:t>spor početak dejstva (15-20min), dugo delovanje, akumulacija aktivnih metabolita kod renalne disf-je, </a:t>
            </a:r>
            <a:r>
              <a:rPr lang="sr-Latn-CS" sz="2400" dirty="0" smtClean="0"/>
              <a:t>          histaminoliberator (obično se ne daje se u akutnoj fazi)</a:t>
            </a:r>
          </a:p>
          <a:p>
            <a:endParaRPr lang="sr-Latn-CS" sz="2400" dirty="0"/>
          </a:p>
          <a:p>
            <a:pPr marL="342900" indent="-342900">
              <a:buFont typeface="Wingdings" pitchFamily="2" charset="2"/>
              <a:buChar char="§"/>
            </a:pPr>
            <a:r>
              <a:rPr lang="sr-Latn-CS" sz="2400" b="1" i="1" dirty="0">
                <a:solidFill>
                  <a:srgbClr val="C00000"/>
                </a:solidFill>
              </a:rPr>
              <a:t>Fentanil</a:t>
            </a:r>
            <a:r>
              <a:rPr lang="sr-Latn-CS" sz="2400" dirty="0"/>
              <a:t>- </a:t>
            </a:r>
            <a:r>
              <a:rPr lang="sr-Latn-CS" sz="2400" dirty="0" smtClean="0"/>
              <a:t>nakon </a:t>
            </a:r>
            <a:r>
              <a:rPr lang="sr-Latn-CS" sz="2400" dirty="0"/>
              <a:t>duže primene dugotrajnije dejstvo </a:t>
            </a:r>
            <a:r>
              <a:rPr lang="sr-Latn-CS" sz="2400" dirty="0" smtClean="0"/>
              <a:t>od      morfina (</a:t>
            </a:r>
            <a:r>
              <a:rPr lang="sr-Latn-CS" sz="2400" dirty="0"/>
              <a:t>dugo context-senzitivno polu </a:t>
            </a:r>
            <a:r>
              <a:rPr lang="sr-Latn-CS" sz="2400" dirty="0" smtClean="0"/>
              <a:t>vreme)</a:t>
            </a:r>
          </a:p>
          <a:p>
            <a:pPr marL="342900" indent="-342900">
              <a:buFont typeface="Wingdings" pitchFamily="2" charset="2"/>
              <a:buChar char="§"/>
            </a:pPr>
            <a:endParaRPr lang="sr-Latn-CS" sz="2400" dirty="0"/>
          </a:p>
          <a:p>
            <a:pPr marL="342900" indent="-342900">
              <a:buFont typeface="Wingdings" pitchFamily="2" charset="2"/>
              <a:buChar char="§"/>
            </a:pPr>
            <a:r>
              <a:rPr lang="sr-Latn-CS" sz="2400" dirty="0"/>
              <a:t> </a:t>
            </a:r>
            <a:r>
              <a:rPr lang="sr-Latn-CS" sz="2400" b="1" i="1" dirty="0" smtClean="0">
                <a:solidFill>
                  <a:srgbClr val="C00000"/>
                </a:solidFill>
              </a:rPr>
              <a:t>Remifentanil</a:t>
            </a:r>
            <a:r>
              <a:rPr lang="sr-Latn-CS" sz="2400" dirty="0" smtClean="0"/>
              <a:t>- nespecifični </a:t>
            </a:r>
            <a:r>
              <a:rPr lang="sr-Latn-CS" sz="2400" dirty="0"/>
              <a:t>esterazni </a:t>
            </a:r>
            <a:r>
              <a:rPr lang="sr-Latn-CS" sz="2400" dirty="0" smtClean="0"/>
              <a:t>metabolizam, brz početak i prestanak dejstva (context-senzitivno poluvreme    3 min)</a:t>
            </a:r>
            <a:r>
              <a:rPr lang="sr-Latn-RS" sz="2400" dirty="0" smtClean="0"/>
              <a:t> </a:t>
            </a:r>
            <a:r>
              <a:rPr lang="sr-Latn-CS" sz="2400" dirty="0" smtClean="0"/>
              <a:t>lako </a:t>
            </a:r>
            <a:r>
              <a:rPr lang="sr-Latn-CS" sz="2400" dirty="0"/>
              <a:t>se titrira do efikasne </a:t>
            </a:r>
            <a:r>
              <a:rPr lang="sr-Latn-CS" sz="2400" dirty="0" smtClean="0"/>
              <a:t>doze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92217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441251"/>
            <a:ext cx="8748464" cy="701749"/>
          </a:xfrm>
        </p:spPr>
        <p:txBody>
          <a:bodyPr/>
          <a:lstStyle/>
          <a:p>
            <a:r>
              <a:rPr lang="sr-Latn-CS" sz="2800" dirty="0" smtClean="0">
                <a:solidFill>
                  <a:schemeClr val="bg1"/>
                </a:solidFill>
              </a:rPr>
              <a:t>Principi doziranja- sukcesivno davanje malih doza dok se ne dostigne željeni efekat- odredi se osnovna doza </a:t>
            </a:r>
            <a:endParaRPr lang="en-US" sz="2800" dirty="0">
              <a:solidFill>
                <a:schemeClr val="bg1"/>
              </a:solidFill>
            </a:endParaRPr>
          </a:p>
        </p:txBody>
      </p:sp>
      <p:pic>
        <p:nvPicPr>
          <p:cNvPr id="5" name="Picture Placeholder 4" descr="chemistryproject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4275" b="4275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24" y="1142984"/>
            <a:ext cx="6915176" cy="1000132"/>
          </a:xfrm>
        </p:spPr>
        <p:txBody>
          <a:bodyPr>
            <a:normAutofit/>
          </a:bodyPr>
          <a:lstStyle/>
          <a:p>
            <a:r>
              <a:rPr lang="sr-Latn-CS" sz="3200" b="1" dirty="0" smtClean="0">
                <a:solidFill>
                  <a:srgbClr val="FF0000"/>
                </a:solidFill>
              </a:rPr>
              <a:t>TITRIRAJ, TITRIRAJ....</a:t>
            </a:r>
            <a:endParaRPr 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70197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sr-Latn-RS" dirty="0" smtClean="0"/>
              <a:t>Opioidi- osnovna pravila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1357290" y="1523987"/>
            <a:ext cx="7500960" cy="4209269"/>
          </a:xfrm>
        </p:spPr>
        <p:txBody>
          <a:bodyPr>
            <a:norm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sr-Latn-CS" sz="2400" dirty="0" smtClean="0"/>
              <a:t>U akutnoj fazi opioide primenjivati </a:t>
            </a:r>
            <a:r>
              <a:rPr lang="sr-Latn-CS" sz="2400" b="1" dirty="0" smtClean="0">
                <a:solidFill>
                  <a:srgbClr val="C00000"/>
                </a:solidFill>
              </a:rPr>
              <a:t>I.V</a:t>
            </a:r>
            <a:r>
              <a:rPr lang="sr-Latn-CS" sz="2400" dirty="0" smtClean="0"/>
              <a:t>. SC ili IM        primena nije efikasna. </a:t>
            </a:r>
            <a:r>
              <a:rPr lang="sr-Latn-CS" sz="2400" dirty="0"/>
              <a:t>K</a:t>
            </a:r>
            <a:r>
              <a:rPr lang="sr-Latn-CS" sz="2400" dirty="0" smtClean="0"/>
              <a:t>asnije – oralno </a:t>
            </a:r>
            <a:r>
              <a:rPr lang="sr-Latn-CS" sz="2400" dirty="0"/>
              <a:t>ili </a:t>
            </a:r>
            <a:r>
              <a:rPr lang="sr-Latn-CS" sz="2400" dirty="0" smtClean="0"/>
              <a:t>                 transdermalno   </a:t>
            </a:r>
          </a:p>
          <a:p>
            <a:pPr marL="342900" indent="-342900">
              <a:buFont typeface="Wingdings" pitchFamily="2" charset="2"/>
              <a:buChar char="§"/>
            </a:pPr>
            <a:endParaRPr lang="sr-Latn-CS" sz="2400" dirty="0"/>
          </a:p>
          <a:p>
            <a:pPr marL="342900" indent="-342900">
              <a:buFont typeface="Wingdings" pitchFamily="2" charset="2"/>
              <a:buChar char="§"/>
            </a:pPr>
            <a:r>
              <a:rPr lang="sr-Latn-CS" sz="2400" dirty="0">
                <a:solidFill>
                  <a:srgbClr val="C00000"/>
                </a:solidFill>
              </a:rPr>
              <a:t>Odmah</a:t>
            </a:r>
            <a:r>
              <a:rPr lang="sr-Latn-CS" sz="2400" dirty="0"/>
              <a:t> startovati sa dozom koja će dati </a:t>
            </a:r>
            <a:r>
              <a:rPr lang="sr-Latn-CS" sz="2400" dirty="0" smtClean="0"/>
              <a:t>                  </a:t>
            </a:r>
            <a:r>
              <a:rPr lang="sr-Latn-CS" sz="2400" dirty="0" smtClean="0">
                <a:solidFill>
                  <a:srgbClr val="C00000"/>
                </a:solidFill>
              </a:rPr>
              <a:t>oslobađanje </a:t>
            </a:r>
            <a:r>
              <a:rPr lang="sr-Latn-CS" sz="2400" dirty="0">
                <a:solidFill>
                  <a:srgbClr val="C00000"/>
                </a:solidFill>
              </a:rPr>
              <a:t>od </a:t>
            </a:r>
            <a:r>
              <a:rPr lang="sr-Latn-CS" sz="2400" dirty="0" smtClean="0">
                <a:solidFill>
                  <a:srgbClr val="C00000"/>
                </a:solidFill>
              </a:rPr>
              <a:t>bola</a:t>
            </a:r>
          </a:p>
          <a:p>
            <a:pPr marL="342900" indent="-342900">
              <a:buFont typeface="Wingdings" pitchFamily="2" charset="2"/>
              <a:buChar char="§"/>
            </a:pPr>
            <a:endParaRPr lang="sr-Latn-CS" sz="2400" dirty="0"/>
          </a:p>
          <a:p>
            <a:pPr marL="342900" indent="-342900">
              <a:buFont typeface="Wingdings" pitchFamily="2" charset="2"/>
              <a:buChar char="§"/>
            </a:pPr>
            <a:r>
              <a:rPr lang="sr-Latn-CS" sz="2400" dirty="0"/>
              <a:t>Za konstantan bol- </a:t>
            </a:r>
            <a:r>
              <a:rPr lang="sr-Latn-CS" sz="2400" dirty="0">
                <a:solidFill>
                  <a:srgbClr val="C00000"/>
                </a:solidFill>
              </a:rPr>
              <a:t>regularan dozni </a:t>
            </a:r>
            <a:r>
              <a:rPr lang="sr-Latn-CS" sz="2400" dirty="0" smtClean="0">
                <a:solidFill>
                  <a:srgbClr val="C00000"/>
                </a:solidFill>
              </a:rPr>
              <a:t>interval</a:t>
            </a:r>
            <a:r>
              <a:rPr lang="sr-Latn-CS" sz="2400" dirty="0" smtClean="0"/>
              <a:t>-             omogućava </a:t>
            </a:r>
            <a:r>
              <a:rPr lang="sr-Latn-CS" sz="2400" dirty="0"/>
              <a:t>održavanje stanja bez </a:t>
            </a:r>
            <a:r>
              <a:rPr lang="sr-Latn-CS" sz="2400" dirty="0" smtClean="0"/>
              <a:t>bola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sr-Latn-CS" sz="2400" dirty="0">
                <a:solidFill>
                  <a:srgbClr val="C00000"/>
                </a:solidFill>
              </a:rPr>
              <a:t>PCA</a:t>
            </a:r>
            <a:r>
              <a:rPr lang="sr-Latn-CS" sz="2400" dirty="0"/>
              <a:t>- patient controlled analgesia</a:t>
            </a:r>
            <a:endParaRPr lang="en-US" sz="2400" dirty="0"/>
          </a:p>
          <a:p>
            <a:pPr marL="342900" indent="-342900">
              <a:buFont typeface="Wingdings" pitchFamily="2" charset="2"/>
              <a:buChar char="§"/>
            </a:pPr>
            <a:endParaRPr lang="en-US" sz="2400" dirty="0"/>
          </a:p>
          <a:p>
            <a:pPr marL="342900" indent="-342900">
              <a:buFont typeface="Wingdings" pitchFamily="2" charset="2"/>
              <a:buChar char="§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3468765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23528" y="404664"/>
            <a:ext cx="8501122" cy="768085"/>
          </a:xfrm>
        </p:spPr>
        <p:txBody>
          <a:bodyPr>
            <a:normAutofit/>
          </a:bodyPr>
          <a:lstStyle/>
          <a:p>
            <a:r>
              <a:rPr lang="sr-Latn-CS" dirty="0">
                <a:solidFill>
                  <a:srgbClr val="FF0000"/>
                </a:solidFill>
              </a:rPr>
              <a:t>Opioidi-</a:t>
            </a:r>
            <a:r>
              <a:rPr lang="sr-Latn-CS" dirty="0"/>
              <a:t> zlatan standard</a:t>
            </a:r>
            <a:endParaRPr lang="en-US" dirty="0"/>
          </a:p>
          <a:p>
            <a:endParaRPr lang="sr-Latn-C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395536" y="1124744"/>
            <a:ext cx="8501122" cy="384043"/>
          </a:xfrm>
        </p:spPr>
        <p:txBody>
          <a:bodyPr>
            <a:noAutofit/>
          </a:bodyPr>
          <a:lstStyle/>
          <a:p>
            <a:r>
              <a:rPr lang="sr-Latn-CS" sz="2800" dirty="0"/>
              <a:t>Ekstenzivne koštano-mišićne povrede </a:t>
            </a:r>
            <a:br>
              <a:rPr lang="sr-Latn-CS" sz="2800" dirty="0"/>
            </a:br>
            <a:endParaRPr lang="en-US" sz="2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323528" y="2060848"/>
            <a:ext cx="8501062" cy="3524275"/>
          </a:xfrm>
        </p:spPr>
        <p:txBody>
          <a:bodyPr>
            <a:norm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sr-Latn-CS" sz="2400" dirty="0"/>
              <a:t>Krvarenje, </a:t>
            </a:r>
            <a:r>
              <a:rPr lang="sr-Latn-CS" sz="2400" dirty="0" smtClean="0"/>
              <a:t>hipovolemija- prvo nadoknaditi cirkulat. volumen 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sr-Latn-CS" sz="2400" dirty="0" smtClean="0"/>
              <a:t>Opioidi  </a:t>
            </a:r>
            <a:r>
              <a:rPr lang="sr-Latn-CS" sz="2400" dirty="0"/>
              <a:t>imaju simpatolitički efekat-benefit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sr-Latn-CS" sz="2400" dirty="0"/>
              <a:t>Potreba za intenzivnom analgo-sedacijom nekoliko </a:t>
            </a:r>
            <a:r>
              <a:rPr lang="sr-Latn-CS" sz="2400" dirty="0" smtClean="0"/>
              <a:t>sati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662547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23528" y="404664"/>
            <a:ext cx="8501122" cy="768085"/>
          </a:xfrm>
        </p:spPr>
        <p:txBody>
          <a:bodyPr/>
          <a:lstStyle/>
          <a:p>
            <a:r>
              <a:rPr lang="sr-Latn-CS" dirty="0">
                <a:solidFill>
                  <a:srgbClr val="FF0000"/>
                </a:solidFill>
              </a:rPr>
              <a:t>Opioidi-</a:t>
            </a:r>
            <a:r>
              <a:rPr lang="sr-Latn-CS" dirty="0"/>
              <a:t> zlatan standard</a:t>
            </a:r>
            <a:endParaRPr lang="en-US" dirty="0"/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r>
              <a:rPr lang="sr-Latn-RS" sz="2800" dirty="0" smtClean="0"/>
              <a:t>Povrede grudnog koša</a:t>
            </a:r>
            <a:endParaRPr lang="en-US" sz="2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357188" y="1523987"/>
            <a:ext cx="8501062" cy="4353285"/>
          </a:xfrm>
        </p:spPr>
        <p:txBody>
          <a:bodyPr>
            <a:normAutofit/>
          </a:bodyPr>
          <a:lstStyle/>
          <a:p>
            <a:endParaRPr lang="sr-Latn-CS" sz="2400" dirty="0" smtClean="0"/>
          </a:p>
          <a:p>
            <a:pPr marL="342900" indent="-342900">
              <a:buFont typeface="Wingdings" pitchFamily="2" charset="2"/>
              <a:buChar char="§"/>
            </a:pPr>
            <a:r>
              <a:rPr lang="sr-Latn-CS" sz="2400" dirty="0" smtClean="0"/>
              <a:t>Potreba </a:t>
            </a:r>
            <a:r>
              <a:rPr lang="sr-Latn-CS" sz="2400" dirty="0"/>
              <a:t>za produženom mehaničkom ventilacijom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sr-Latn-CS" sz="2400" dirty="0"/>
              <a:t>Opioidi- smanjena potreba za sedativima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sr-Latn-CS" sz="2400" dirty="0"/>
              <a:t>Opioidi-smanjeno oslobađanje  citokina (ARDS)</a:t>
            </a:r>
          </a:p>
          <a:p>
            <a:r>
              <a:rPr lang="sr-Latn-CS" sz="2400" dirty="0"/>
              <a:t>  </a:t>
            </a:r>
          </a:p>
          <a:p>
            <a:pPr algn="ctr"/>
            <a:r>
              <a:rPr lang="sr-Latn-CS" sz="2400" b="1" i="1" dirty="0">
                <a:solidFill>
                  <a:srgbClr val="FFFF00"/>
                </a:solidFill>
              </a:rPr>
              <a:t>          </a:t>
            </a:r>
            <a:r>
              <a:rPr lang="sr-Latn-CS" sz="2400" b="1" i="1" dirty="0">
                <a:solidFill>
                  <a:srgbClr val="C00000"/>
                </a:solidFill>
              </a:rPr>
              <a:t>Epiduralna analgezija vs opioidi iv</a:t>
            </a:r>
          </a:p>
          <a:p>
            <a:pPr marL="342900" indent="-342900" algn="ctr">
              <a:buFont typeface="Wingdings" pitchFamily="2" charset="2"/>
              <a:buChar char="Ø"/>
            </a:pPr>
            <a:r>
              <a:rPr lang="sr-Latn-RS" sz="2400" dirty="0"/>
              <a:t>Bolja analgezija i plućni funkcionalni </a:t>
            </a:r>
            <a:r>
              <a:rPr lang="sr-Latn-RS" sz="2400" dirty="0" smtClean="0"/>
              <a:t>testovi                           </a:t>
            </a:r>
            <a:r>
              <a:rPr lang="sr-Latn-RS" sz="2400" dirty="0"/>
              <a:t>(manja depresija </a:t>
            </a:r>
            <a:r>
              <a:rPr lang="sr-Latn-RS" sz="2400" dirty="0" smtClean="0"/>
              <a:t>disanja)</a:t>
            </a:r>
          </a:p>
          <a:p>
            <a:pPr marL="342900" indent="-342900" algn="ctr">
              <a:buFont typeface="Wingdings" pitchFamily="2" charset="2"/>
              <a:buChar char="Ø"/>
            </a:pPr>
            <a:r>
              <a:rPr lang="sr-Latn-RS" sz="2400" dirty="0" smtClean="0"/>
              <a:t>nisu pospani </a:t>
            </a:r>
          </a:p>
          <a:p>
            <a:pPr marL="342900" indent="-342900" algn="ctr">
              <a:buFont typeface="Wingdings" pitchFamily="2" charset="2"/>
              <a:buChar char="Ø"/>
            </a:pPr>
            <a:r>
              <a:rPr lang="sr-Latn-RS" sz="2400" dirty="0" smtClean="0"/>
              <a:t>nema </a:t>
            </a:r>
            <a:r>
              <a:rPr lang="sr-Latn-RS" sz="2400" dirty="0"/>
              <a:t>neželjenih gastrointestinalnih simptoma</a:t>
            </a:r>
            <a:endParaRPr lang="en-US" sz="2400" i="1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148101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8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53752"/>
            <a:ext cx="8229600" cy="1143000"/>
          </a:xfrm>
        </p:spPr>
        <p:txBody>
          <a:bodyPr>
            <a:normAutofit/>
          </a:bodyPr>
          <a:lstStyle/>
          <a:p>
            <a:r>
              <a:rPr lang="sr-Latn-RS" sz="3600" b="1" dirty="0" smtClean="0">
                <a:ln>
                  <a:solidFill>
                    <a:schemeClr val="bg1"/>
                  </a:solidFill>
                </a:ln>
              </a:rPr>
              <a:t>Tehničke poteškoće ?</a:t>
            </a:r>
            <a:endParaRPr lang="en-US" sz="3600" b="1" dirty="0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75781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179512" y="1628800"/>
            <a:ext cx="5112568" cy="4525963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2400" dirty="0"/>
              <a:t>An Eastern Association for </a:t>
            </a:r>
            <a:r>
              <a:rPr lang="en-US" sz="2400" dirty="0" smtClean="0"/>
              <a:t>the</a:t>
            </a:r>
            <a:r>
              <a:rPr lang="sr-Latn-RS" sz="2400" dirty="0" smtClean="0"/>
              <a:t>    </a:t>
            </a:r>
            <a:r>
              <a:rPr lang="en-US" sz="2400" dirty="0" smtClean="0"/>
              <a:t> </a:t>
            </a:r>
            <a:r>
              <a:rPr lang="en-US" sz="2400" dirty="0"/>
              <a:t>Surgery of Trauma  guideline</a:t>
            </a:r>
            <a:r>
              <a:rPr lang="sr-Latn-RS" sz="2400" dirty="0"/>
              <a:t>: </a:t>
            </a:r>
            <a:r>
              <a:rPr lang="sr-Latn-RS" sz="2400" dirty="0" smtClean="0"/>
              <a:t>     </a:t>
            </a:r>
            <a:r>
              <a:rPr lang="sr-Latn-RS" sz="2400" b="1" dirty="0" smtClean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</a:rPr>
              <a:t>Epidural </a:t>
            </a:r>
            <a:r>
              <a:rPr lang="sr-Latn-RS" sz="2400" b="1" dirty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</a:rPr>
              <a:t>analgesia </a:t>
            </a:r>
            <a:r>
              <a:rPr lang="sr-Latn-RS" sz="2400" b="1" dirty="0"/>
              <a:t>is </a:t>
            </a:r>
            <a:r>
              <a:rPr lang="sr-Latn-RS" sz="2400" b="1" dirty="0" smtClean="0"/>
              <a:t>the          </a:t>
            </a:r>
            <a:r>
              <a:rPr lang="sr-Latn-RS" sz="2400" b="1" dirty="0"/>
              <a:t>optimal modality of pain </a:t>
            </a:r>
            <a:r>
              <a:rPr lang="sr-Latn-RS" sz="2400" b="1" dirty="0" smtClean="0"/>
              <a:t>relief    </a:t>
            </a:r>
            <a:r>
              <a:rPr lang="sr-Latn-RS" sz="2400" b="1" dirty="0"/>
              <a:t>for BBT </a:t>
            </a:r>
            <a:r>
              <a:rPr lang="sr-Latn-RS" sz="2400" dirty="0"/>
              <a:t>(level1</a:t>
            </a:r>
            <a:r>
              <a:rPr lang="sr-Latn-RS" sz="2400" dirty="0" smtClean="0"/>
              <a:t>)</a:t>
            </a:r>
          </a:p>
          <a:p>
            <a:pPr>
              <a:lnSpc>
                <a:spcPct val="80000"/>
              </a:lnSpc>
            </a:pPr>
            <a:endParaRPr lang="sr-Latn-RS" sz="2400" dirty="0"/>
          </a:p>
          <a:p>
            <a:pPr>
              <a:lnSpc>
                <a:spcPct val="80000"/>
              </a:lnSpc>
            </a:pPr>
            <a:r>
              <a:rPr lang="sr-Latn-RS" sz="2400" dirty="0" smtClean="0"/>
              <a:t>Epiduralna analgezija zastupljena samo kod 15-22% BBTpacijenata</a:t>
            </a:r>
          </a:p>
          <a:p>
            <a:pPr marL="0" indent="0">
              <a:lnSpc>
                <a:spcPct val="80000"/>
              </a:lnSpc>
              <a:buNone/>
            </a:pPr>
            <a:endParaRPr lang="sr-Latn-RS" sz="2400" dirty="0" smtClean="0"/>
          </a:p>
          <a:p>
            <a:pPr marL="0" indent="0" algn="r">
              <a:lnSpc>
                <a:spcPct val="80000"/>
              </a:lnSpc>
              <a:buNone/>
            </a:pPr>
            <a:r>
              <a:rPr lang="sr-Latn-RS" sz="1800" dirty="0" smtClean="0"/>
              <a:t>Bulger EM. J Trauma 2000;48:1040-1047</a:t>
            </a:r>
            <a:endParaRPr lang="sr-Latn-RS" sz="1800" dirty="0"/>
          </a:p>
          <a:p>
            <a:pPr>
              <a:lnSpc>
                <a:spcPct val="80000"/>
              </a:lnSpc>
            </a:pPr>
            <a:endParaRPr lang="en-US" b="1" dirty="0"/>
          </a:p>
        </p:txBody>
      </p:sp>
      <p:pic>
        <p:nvPicPr>
          <p:cNvPr id="75785" name="Picture 9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/>
        </p:blipFill>
        <p:spPr>
          <a:xfrm>
            <a:off x="5508104" y="1484784"/>
            <a:ext cx="3491709" cy="468052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31674249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2420888"/>
            <a:ext cx="6676828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CS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CILJEVI</a:t>
            </a:r>
          </a:p>
          <a:p>
            <a:pPr marL="342900" indent="-342900">
              <a:buFont typeface="Arial" pitchFamily="34" charset="0"/>
              <a:buChar char="•"/>
            </a:pPr>
            <a:endParaRPr lang="sr-Latn-CS" sz="2400" dirty="0"/>
          </a:p>
          <a:p>
            <a:pPr marL="342900" indent="-342900">
              <a:buFont typeface="Arial" pitchFamily="34" charset="0"/>
              <a:buChar char="•"/>
            </a:pPr>
            <a:endParaRPr lang="sr-Latn-CS" sz="24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sr-Latn-CS" sz="2400" dirty="0" smtClean="0"/>
              <a:t>Zašto</a:t>
            </a:r>
            <a:r>
              <a:rPr lang="sr-Latn-CS" sz="2400" dirty="0"/>
              <a:t>, kada, </a:t>
            </a:r>
            <a:r>
              <a:rPr lang="sr-Latn-CS" sz="2400" dirty="0" smtClean="0"/>
              <a:t>kako- analgezija nakon traume?</a:t>
            </a:r>
            <a:endParaRPr lang="sr-Latn-CS" sz="2400" dirty="0"/>
          </a:p>
          <a:p>
            <a:pPr marL="342900" indent="-342900">
              <a:buFont typeface="Arial" pitchFamily="34" charset="0"/>
              <a:buChar char="•"/>
            </a:pPr>
            <a:r>
              <a:rPr lang="sr-Latn-CS" sz="2400" dirty="0"/>
              <a:t>Najbolji izbor analgetika</a:t>
            </a:r>
            <a:endParaRPr lang="en-US" sz="2400" dirty="0"/>
          </a:p>
          <a:p>
            <a:pPr marL="342900" indent="-342900">
              <a:buFont typeface="Arial" pitchFamily="34" charset="0"/>
              <a:buChar char="•"/>
            </a:pPr>
            <a:r>
              <a:rPr lang="sr-Latn-CS" sz="2400" dirty="0"/>
              <a:t>neke terapijske dileme</a:t>
            </a:r>
            <a:endParaRPr lang="en-US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390158547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699792" y="404664"/>
            <a:ext cx="6000792" cy="768085"/>
          </a:xfrm>
        </p:spPr>
        <p:txBody>
          <a:bodyPr/>
          <a:lstStyle/>
          <a:p>
            <a:r>
              <a:rPr lang="sr-Latn-CS" dirty="0">
                <a:solidFill>
                  <a:srgbClr val="FF0000"/>
                </a:solidFill>
              </a:rPr>
              <a:t>Opioidi-</a:t>
            </a:r>
            <a:r>
              <a:rPr lang="sr-Latn-CS" dirty="0"/>
              <a:t> zlatan standard</a:t>
            </a:r>
            <a:endParaRPr lang="en-US" dirty="0"/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r>
              <a:rPr lang="sr-Latn-RS" sz="3200" dirty="0" smtClean="0"/>
              <a:t>Povrede mozga</a:t>
            </a:r>
            <a:endParaRPr lang="en-US" sz="32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1357290" y="1523987"/>
            <a:ext cx="7679206" cy="3524275"/>
          </a:xfrm>
        </p:spPr>
        <p:txBody>
          <a:bodyPr>
            <a:normAutofit/>
          </a:bodyPr>
          <a:lstStyle/>
          <a:p>
            <a:pPr marL="342900" indent="-342900">
              <a:buFont typeface="Wingdings" pitchFamily="2" charset="2"/>
              <a:buChar char="v"/>
            </a:pPr>
            <a:r>
              <a:rPr lang="sr-Latn-CS" sz="2400" dirty="0" smtClean="0"/>
              <a:t>Opioidi</a:t>
            </a:r>
          </a:p>
          <a:p>
            <a:endParaRPr lang="sr-Latn-CS" sz="2400" dirty="0"/>
          </a:p>
          <a:p>
            <a:pPr marL="342900" indent="-342900">
              <a:buFont typeface="Wingdings" pitchFamily="2" charset="2"/>
              <a:buChar char="q"/>
            </a:pPr>
            <a:r>
              <a:rPr lang="sr-Latn-CS" sz="2400" dirty="0"/>
              <a:t>Sprečavaju </a:t>
            </a:r>
            <a:r>
              <a:rPr lang="sr-Latn-CS" sz="2400" b="1" dirty="0">
                <a:solidFill>
                  <a:srgbClr val="C00000"/>
                </a:solidFill>
              </a:rPr>
              <a:t>sekundarna oštećenja </a:t>
            </a:r>
            <a:endParaRPr lang="sr-Latn-CS" sz="2400" b="1" dirty="0" smtClean="0">
              <a:solidFill>
                <a:srgbClr val="C00000"/>
              </a:solidFill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sr-Latn-CS" sz="2400" dirty="0" smtClean="0"/>
              <a:t>smanjuju </a:t>
            </a:r>
            <a:r>
              <a:rPr lang="sr-Latn-CS" sz="2400" b="1" dirty="0" smtClean="0"/>
              <a:t>bazalni </a:t>
            </a:r>
            <a:r>
              <a:rPr lang="sr-Latn-CS" sz="2400" b="1" dirty="0"/>
              <a:t>metabolizam </a:t>
            </a:r>
            <a:r>
              <a:rPr lang="sr-Latn-CS" sz="2400" dirty="0"/>
              <a:t>i potrebe za </a:t>
            </a:r>
            <a:r>
              <a:rPr lang="sr-Latn-CS" sz="2400" dirty="0" smtClean="0"/>
              <a:t>kiseonik</a:t>
            </a:r>
            <a:endParaRPr lang="sr-Latn-CS" sz="2400" dirty="0"/>
          </a:p>
          <a:p>
            <a:pPr marL="342900" indent="-342900">
              <a:buFont typeface="Wingdings" pitchFamily="2" charset="2"/>
              <a:buChar char="Ø"/>
            </a:pPr>
            <a:r>
              <a:rPr lang="sr-Latn-CS" sz="2400" dirty="0"/>
              <a:t>Sprečavaju </a:t>
            </a:r>
            <a:r>
              <a:rPr lang="sr-Latn-CS" sz="2400" b="1" dirty="0"/>
              <a:t>s</a:t>
            </a:r>
            <a:r>
              <a:rPr lang="en-US" sz="2400" b="1" dirty="0"/>
              <a:t>k</a:t>
            </a:r>
            <a:r>
              <a:rPr lang="sr-Latn-CS" sz="2400" b="1" dirty="0"/>
              <a:t>ok ICP </a:t>
            </a:r>
            <a:r>
              <a:rPr lang="sr-Latn-CS" sz="2400" dirty="0"/>
              <a:t>prilikom aspiracije, </a:t>
            </a:r>
            <a:r>
              <a:rPr lang="sr-Latn-CS" sz="2400" dirty="0" smtClean="0"/>
              <a:t>                   bronhoskopije </a:t>
            </a:r>
            <a:r>
              <a:rPr lang="sr-Latn-CS" sz="2400" dirty="0"/>
              <a:t>i </a:t>
            </a:r>
            <a:r>
              <a:rPr lang="sr-Latn-CS" sz="2400" dirty="0" smtClean="0"/>
              <a:t>dr </a:t>
            </a:r>
            <a:r>
              <a:rPr lang="sr-Latn-CS" sz="2400" dirty="0"/>
              <a:t>manipulacija, </a:t>
            </a:r>
            <a:r>
              <a:rPr lang="sr-Latn-CS" sz="2400"/>
              <a:t>suprimiraju </a:t>
            </a:r>
            <a:r>
              <a:rPr lang="sr-Latn-CS" sz="2400" smtClean="0"/>
              <a:t>kašalj</a:t>
            </a:r>
          </a:p>
          <a:p>
            <a:endParaRPr lang="sr-Latn-CS" sz="2400" dirty="0" smtClean="0"/>
          </a:p>
          <a:p>
            <a:pPr marL="342900" indent="-342900">
              <a:buFont typeface="Wingdings" pitchFamily="2" charset="2"/>
              <a:buChar char="q"/>
            </a:pPr>
            <a:r>
              <a:rPr lang="sr-Latn-CS" sz="2400" dirty="0" smtClean="0"/>
              <a:t>Omogućava regularnu evaluaciju neurološko statusa</a:t>
            </a:r>
            <a:endParaRPr lang="en-US" sz="2400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3815428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95536" y="404664"/>
            <a:ext cx="6643751" cy="768085"/>
          </a:xfrm>
        </p:spPr>
        <p:txBody>
          <a:bodyPr>
            <a:normAutofit/>
          </a:bodyPr>
          <a:lstStyle/>
          <a:p>
            <a:r>
              <a:rPr lang="sr-Latn-CS" dirty="0"/>
              <a:t>Neželjeni efekti opioida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pPr marL="342900" indent="-342900">
              <a:buFont typeface="Wingdings" pitchFamily="2" charset="2"/>
              <a:buChar char="§"/>
            </a:pPr>
            <a:endParaRPr lang="sr-Latn-CS" sz="2400" dirty="0" smtClean="0"/>
          </a:p>
          <a:p>
            <a:pPr marL="342900" indent="-342900">
              <a:buFont typeface="Wingdings" pitchFamily="2" charset="2"/>
              <a:buChar char="§"/>
            </a:pPr>
            <a:r>
              <a:rPr lang="sr-Latn-CS" sz="2400" dirty="0" smtClean="0"/>
              <a:t>Muka</a:t>
            </a:r>
            <a:endParaRPr lang="sr-Latn-CS" sz="2400" dirty="0"/>
          </a:p>
          <a:p>
            <a:pPr marL="342900" indent="-342900">
              <a:buFont typeface="Wingdings" pitchFamily="2" charset="2"/>
              <a:buChar char="§"/>
            </a:pPr>
            <a:r>
              <a:rPr lang="sr-Latn-CS" sz="2400" dirty="0"/>
              <a:t>Svrab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sr-Latn-CS" sz="2400" dirty="0"/>
              <a:t>Retencija urina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sr-Latn-CS" sz="2400" dirty="0"/>
              <a:t>Opstipacija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sr-Latn-CS" sz="2400" b="1" dirty="0" smtClean="0"/>
              <a:t>Respiratorna depresija</a:t>
            </a:r>
            <a:r>
              <a:rPr lang="sr-Latn-RS" sz="2400" dirty="0" smtClean="0"/>
              <a:t>- r</a:t>
            </a:r>
            <a:r>
              <a:rPr lang="sr-Latn-CS" sz="2400" dirty="0" smtClean="0"/>
              <a:t>ana </a:t>
            </a:r>
            <a:r>
              <a:rPr lang="sr-Latn-CS" sz="2400" dirty="0"/>
              <a:t>(1 sat nakon davanja) ili </a:t>
            </a:r>
            <a:r>
              <a:rPr lang="sr-Latn-CS" sz="2400" dirty="0" smtClean="0"/>
              <a:t>       kasna </a:t>
            </a:r>
            <a:r>
              <a:rPr lang="sr-Latn-CS" sz="2400" dirty="0"/>
              <a:t>(posle 6-12 h</a:t>
            </a:r>
            <a:r>
              <a:rPr lang="sr-Latn-CS" sz="2400" dirty="0" smtClean="0"/>
              <a:t>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3328771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95536" y="692696"/>
            <a:ext cx="8748464" cy="768085"/>
          </a:xfrm>
        </p:spPr>
        <p:txBody>
          <a:bodyPr>
            <a:noAutofit/>
          </a:bodyPr>
          <a:lstStyle/>
          <a:p>
            <a:r>
              <a:rPr lang="sr-Latn-CS" dirty="0"/>
              <a:t>Najčešće </a:t>
            </a:r>
            <a:r>
              <a:rPr lang="sr-Latn-CS" dirty="0">
                <a:solidFill>
                  <a:srgbClr val="FF0000"/>
                </a:solidFill>
              </a:rPr>
              <a:t>dg. dileme</a:t>
            </a:r>
            <a:r>
              <a:rPr lang="sr-Latn-CS" i="1" dirty="0">
                <a:solidFill>
                  <a:srgbClr val="FF0000"/>
                </a:solidFill>
              </a:rPr>
              <a:t> koje prate primenu</a:t>
            </a:r>
            <a:r>
              <a:rPr lang="sr-Latn-CS" dirty="0"/>
              <a:t> opioida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1115616" y="2564904"/>
            <a:ext cx="7742634" cy="3524275"/>
          </a:xfrm>
        </p:spPr>
        <p:txBody>
          <a:bodyPr/>
          <a:lstStyle/>
          <a:p>
            <a:pPr marL="285750" indent="-285750">
              <a:buFont typeface="Wingdings" pitchFamily="2" charset="2"/>
              <a:buChar char="§"/>
            </a:pPr>
            <a:r>
              <a:rPr lang="sr-Latn-CS" sz="2400" dirty="0"/>
              <a:t>Hiperadrenergičko stanje- kod mlađih može biti </a:t>
            </a:r>
            <a:r>
              <a:rPr lang="sr-Latn-CS" sz="2400" dirty="0" smtClean="0"/>
              <a:t>           fiziološki </a:t>
            </a:r>
            <a:r>
              <a:rPr lang="sr-Latn-CS" sz="2400" dirty="0"/>
              <a:t>odgovor na traumu, hipovolemiju, operaciju, a ne izraz </a:t>
            </a:r>
            <a:r>
              <a:rPr lang="sr-Latn-CS" sz="2400" dirty="0">
                <a:solidFill>
                  <a:srgbClr val="FF0000"/>
                </a:solidFill>
              </a:rPr>
              <a:t>oligoanalgezije</a:t>
            </a:r>
            <a:r>
              <a:rPr lang="sr-Latn-CS" sz="2400" dirty="0"/>
              <a:t>- dobar prognostički </a:t>
            </a:r>
            <a:r>
              <a:rPr lang="sr-Latn-CS" sz="2400" dirty="0" smtClean="0"/>
              <a:t>znak</a:t>
            </a:r>
            <a:endParaRPr lang="en-US" sz="2400" dirty="0" smtClean="0"/>
          </a:p>
          <a:p>
            <a:pPr marL="285750" indent="-285750">
              <a:buFont typeface="Wingdings" pitchFamily="2" charset="2"/>
              <a:buChar char="§"/>
            </a:pPr>
            <a:endParaRPr lang="en-US" sz="2400" dirty="0"/>
          </a:p>
          <a:p>
            <a:pPr marL="285750" indent="-285750">
              <a:buFont typeface="Wingdings" pitchFamily="2" charset="2"/>
              <a:buChar char="§"/>
            </a:pPr>
            <a:r>
              <a:rPr lang="sr-Latn-CS" sz="2400" dirty="0"/>
              <a:t>Hipotenzija- može biti posledica hipovolemije, koju </a:t>
            </a:r>
            <a:r>
              <a:rPr lang="sr-Latn-CS" sz="2400" dirty="0" smtClean="0"/>
              <a:t>je  </a:t>
            </a:r>
            <a:r>
              <a:rPr lang="sr-Latn-CS" sz="2400" dirty="0"/>
              <a:t>odgovor organizma na bol maskirao, a ne </a:t>
            </a:r>
            <a:r>
              <a:rPr lang="en-US" sz="2400" dirty="0" err="1" smtClean="0">
                <a:solidFill>
                  <a:srgbClr val="FF0000"/>
                </a:solidFill>
              </a:rPr>
              <a:t>predo</a:t>
            </a:r>
            <a:r>
              <a:rPr lang="sr-Latn-RS" sz="2400" dirty="0" smtClean="0">
                <a:solidFill>
                  <a:srgbClr val="FF0000"/>
                </a:solidFill>
              </a:rPr>
              <a:t>ziranja </a:t>
            </a:r>
            <a:r>
              <a:rPr lang="sr-Latn-CS" sz="2400" dirty="0" smtClean="0"/>
              <a:t>opioida</a:t>
            </a:r>
            <a:endParaRPr lang="sr-Latn-CS" sz="2400" dirty="0"/>
          </a:p>
          <a:p>
            <a:pPr marL="285750" indent="-285750">
              <a:buFont typeface="Wingdings" pitchFamily="2" charset="2"/>
              <a:buChar char="§"/>
            </a:pPr>
            <a:endParaRPr lang="sr-Latn-CS" dirty="0"/>
          </a:p>
          <a:p>
            <a:pPr marL="285750" indent="-285750">
              <a:buFont typeface="Wingdings" pitchFamily="2" charset="2"/>
              <a:buChar char="§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348639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907704" y="548680"/>
            <a:ext cx="6360832" cy="768085"/>
          </a:xfrm>
        </p:spPr>
        <p:txBody>
          <a:bodyPr>
            <a:noAutofit/>
          </a:bodyPr>
          <a:lstStyle/>
          <a:p>
            <a:r>
              <a:rPr lang="sr-Latn-CS" dirty="0"/>
              <a:t>Najčešće </a:t>
            </a:r>
            <a:r>
              <a:rPr lang="sr-Latn-CS" i="1" dirty="0">
                <a:solidFill>
                  <a:srgbClr val="FF0000"/>
                </a:solidFill>
              </a:rPr>
              <a:t>zablude o primeni</a:t>
            </a:r>
            <a:r>
              <a:rPr lang="sr-Latn-CS" dirty="0">
                <a:solidFill>
                  <a:srgbClr val="FF0000"/>
                </a:solidFill>
              </a:rPr>
              <a:t> </a:t>
            </a:r>
            <a:r>
              <a:rPr lang="sr-Latn-CS" dirty="0"/>
              <a:t>opioida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1331640" y="2348880"/>
            <a:ext cx="7500960" cy="3524275"/>
          </a:xfrm>
        </p:spPr>
        <p:txBody>
          <a:bodyPr/>
          <a:lstStyle/>
          <a:p>
            <a:pPr marL="342900" indent="-342900">
              <a:buFont typeface="Wingdings" pitchFamily="2" charset="2"/>
              <a:buChar char="§"/>
            </a:pPr>
            <a:r>
              <a:rPr lang="sr-Latn-C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maskiraju kliničku sliku- </a:t>
            </a:r>
            <a:r>
              <a:rPr lang="sr-Latn-CS" sz="2400" dirty="0"/>
              <a:t>neosnovano, </a:t>
            </a:r>
            <a:r>
              <a:rPr lang="sr-Latn-CS" sz="2400" dirty="0" smtClean="0"/>
              <a:t>analgezija     </a:t>
            </a:r>
            <a:r>
              <a:rPr lang="sr-Latn-CS" sz="2400" dirty="0"/>
              <a:t>olakšava klinički pregled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sr-Latn-CS" sz="2400" dirty="0">
                <a:solidFill>
                  <a:srgbClr val="FF0000"/>
                </a:solidFill>
              </a:rPr>
              <a:t>Mioza</a:t>
            </a:r>
            <a:r>
              <a:rPr lang="sr-Latn-CS" sz="2400" dirty="0"/>
              <a:t> (rezultat cen.dejstva opioida) maskira razvoj pupilarnih </a:t>
            </a:r>
            <a:r>
              <a:rPr lang="sr-Latn-CS" sz="2400" dirty="0" smtClean="0"/>
              <a:t>abnormalnosti </a:t>
            </a:r>
            <a:r>
              <a:rPr lang="sr-Latn-CS" sz="2400" dirty="0"/>
              <a:t>koje prate </a:t>
            </a:r>
            <a:r>
              <a:rPr lang="sr-Latn-CS" sz="2400" dirty="0" smtClean="0">
                <a:solidFill>
                  <a:srgbClr val="FF0000"/>
                </a:solidFill>
              </a:rPr>
              <a:t>neurotraumu- </a:t>
            </a:r>
            <a:r>
              <a:rPr lang="sr-Latn-CS" sz="2400" dirty="0" smtClean="0"/>
              <a:t>  netačno </a:t>
            </a:r>
            <a:r>
              <a:rPr lang="sr-Latn-CS" sz="2400" dirty="0"/>
              <a:t>(unilateralno proširena zenica još </a:t>
            </a:r>
            <a:r>
              <a:rPr lang="sr-Latn-CS" sz="2400" dirty="0" smtClean="0"/>
              <a:t>izrazitija  </a:t>
            </a:r>
            <a:r>
              <a:rPr lang="sr-Latn-CS" sz="2400" dirty="0"/>
              <a:t>kod mioze </a:t>
            </a:r>
            <a:r>
              <a:rPr lang="sr-Latn-CS" sz="2400" dirty="0" smtClean="0"/>
              <a:t>druge)</a:t>
            </a:r>
            <a:endParaRPr lang="sr-Latn-CS" sz="2400" dirty="0"/>
          </a:p>
          <a:p>
            <a:pPr marL="342900" indent="-342900">
              <a:buFont typeface="Wingdings" pitchFamily="2" charset="2"/>
              <a:buChar char="§"/>
            </a:pPr>
            <a:r>
              <a:rPr lang="sr-Latn-CS" sz="2400" dirty="0">
                <a:solidFill>
                  <a:srgbClr val="FF0000"/>
                </a:solidFill>
              </a:rPr>
              <a:t>Zavisnost-</a:t>
            </a:r>
            <a:r>
              <a:rPr lang="sr-Latn-CS" sz="2400" dirty="0"/>
              <a:t> ne javlja se kod kratkotrajne primene</a:t>
            </a:r>
            <a:endParaRPr lang="en-US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17368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1186" y="428605"/>
            <a:ext cx="6986614" cy="1357322"/>
          </a:xfrm>
        </p:spPr>
        <p:txBody>
          <a:bodyPr/>
          <a:lstStyle/>
          <a:p>
            <a:r>
              <a:rPr lang="sr-Latn-CS" sz="2400" i="1" dirty="0" smtClean="0"/>
              <a:t>Koji je optimalan analgetik</a:t>
            </a:r>
            <a:br>
              <a:rPr lang="sr-Latn-CS" sz="2400" i="1" dirty="0" smtClean="0"/>
            </a:br>
            <a:r>
              <a:rPr lang="sr-Latn-CS" sz="2400" i="1" dirty="0" smtClean="0"/>
              <a:t>proceniti intenzitet bola</a:t>
            </a:r>
            <a:endParaRPr lang="sr-Latn-CS" dirty="0"/>
          </a:p>
        </p:txBody>
      </p:sp>
      <p:pic>
        <p:nvPicPr>
          <p:cNvPr id="5" name="Picture Placeholder 4" descr="550px-WHO_Analgesic_Ladder.pn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22883" b="22883"/>
          <a:stretch>
            <a:fillRect/>
          </a:stretch>
        </p:blipFill>
        <p:spPr>
          <a:xfrm>
            <a:off x="500034" y="1879143"/>
            <a:ext cx="8358213" cy="4722807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flipV="1">
            <a:off x="1142976" y="1764506"/>
            <a:ext cx="6272234" cy="92858"/>
          </a:xfrm>
        </p:spPr>
        <p:txBody>
          <a:bodyPr>
            <a:normAutofit fontScale="25000" lnSpcReduction="20000"/>
          </a:bodyPr>
          <a:lstStyle/>
          <a:p>
            <a:r>
              <a:rPr lang="sr-Latn-CS" dirty="0" smtClean="0"/>
              <a:t>Đ    </a:t>
            </a:r>
            <a:endParaRPr lang="sr-Latn-CS" dirty="0"/>
          </a:p>
        </p:txBody>
      </p:sp>
      <p:sp>
        <p:nvSpPr>
          <p:cNvPr id="3" name="TextBox 2"/>
          <p:cNvSpPr txBox="1"/>
          <p:nvPr/>
        </p:nvSpPr>
        <p:spPr>
          <a:xfrm>
            <a:off x="1259632" y="548680"/>
            <a:ext cx="613398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CS" sz="2400" i="1" dirty="0" smtClean="0">
                <a:solidFill>
                  <a:schemeClr val="bg1"/>
                </a:solidFill>
              </a:rPr>
              <a:t>Terapija bola na osnovu analgetske lestvice</a:t>
            </a:r>
            <a:r>
              <a:rPr lang="sr-Latn-CS" sz="2400" i="1" dirty="0">
                <a:solidFill>
                  <a:schemeClr val="bg1"/>
                </a:solidFill>
              </a:rPr>
              <a:t/>
            </a:r>
            <a:br>
              <a:rPr lang="sr-Latn-CS" sz="2400" i="1" dirty="0">
                <a:solidFill>
                  <a:schemeClr val="bg1"/>
                </a:solidFill>
              </a:rPr>
            </a:br>
            <a:r>
              <a:rPr lang="sr-Latn-CS" sz="2400" i="1" dirty="0">
                <a:solidFill>
                  <a:schemeClr val="bg1"/>
                </a:solidFill>
              </a:rPr>
              <a:t>proceniti intenzitet bola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37832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205" r="3205"/>
          <a:stretch>
            <a:fillRect/>
          </a:stretch>
        </p:blipFill>
        <p:spPr>
          <a:xfrm>
            <a:off x="395536" y="836712"/>
            <a:ext cx="8748464" cy="5112568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683567" y="3019802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dirty="0" smtClean="0"/>
              <a:t>blag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83568" y="3725004"/>
            <a:ext cx="11847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dirty="0" smtClean="0"/>
              <a:t>umeren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54099" y="4592146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dirty="0" smtClean="0"/>
              <a:t>jak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123728" y="225514"/>
            <a:ext cx="451598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CS" sz="2400" dirty="0">
                <a:solidFill>
                  <a:schemeClr val="bg1"/>
                </a:solidFill>
              </a:rPr>
              <a:t>Intenzitet bola- diktira izbor leka</a:t>
            </a:r>
          </a:p>
          <a:p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46861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sr-Latn-CS" dirty="0"/>
              <a:t>Važno: </a:t>
            </a:r>
            <a:r>
              <a:rPr lang="sr-Latn-CS" dirty="0">
                <a:solidFill>
                  <a:srgbClr val="FF0000"/>
                </a:solidFill>
              </a:rPr>
              <a:t>multi-modalna th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342900" indent="-342900">
              <a:buFont typeface="Wingdings" pitchFamily="2" charset="2"/>
              <a:buChar char="§"/>
            </a:pPr>
            <a:r>
              <a:rPr lang="sr-Latn-CS" sz="2400" i="0" dirty="0" smtClean="0">
                <a:latin typeface="+mj-lt"/>
              </a:rPr>
              <a:t>Kominovati lekove sa drugačijim mehanizmom dejstva</a:t>
            </a:r>
          </a:p>
          <a:p>
            <a:endParaRPr lang="sr-Latn-CS" sz="2400" dirty="0"/>
          </a:p>
          <a:p>
            <a:pPr marL="342900" indent="-342900">
              <a:buFont typeface="Wingdings" pitchFamily="2" charset="2"/>
              <a:buChar char="§"/>
            </a:pPr>
            <a:r>
              <a:rPr lang="sr-Latn-CS" sz="2400" i="0" dirty="0" smtClean="0">
                <a:latin typeface="+mj-lt"/>
              </a:rPr>
              <a:t>Dodatna Th</a:t>
            </a:r>
            <a:endParaRPr lang="sr-Latn-CS" sz="2400" dirty="0"/>
          </a:p>
          <a:p>
            <a:pPr>
              <a:buFont typeface="Wingdings" pitchFamily="2" charset="2"/>
              <a:buChar char="Ø"/>
            </a:pPr>
            <a:r>
              <a:rPr lang="sr-Latn-CS" sz="2400" i="0" dirty="0" smtClean="0">
                <a:latin typeface="+mj-lt"/>
              </a:rPr>
              <a:t>Triciklični antidepresivi, gabapentin, pregabalin (smanjuju    pojavu hroničnog bola kao deo multi-modalne Th, kod rizičnih grupa)</a:t>
            </a:r>
            <a:endParaRPr lang="sr-Latn-CS" sz="2400" dirty="0"/>
          </a:p>
          <a:p>
            <a:pPr>
              <a:buFont typeface="Wingdings" pitchFamily="2" charset="2"/>
              <a:buChar char="Ø"/>
            </a:pPr>
            <a:r>
              <a:rPr lang="sr-Latn-CS" sz="2400" i="0" dirty="0" smtClean="0">
                <a:latin typeface="+mj-lt"/>
              </a:rPr>
              <a:t>Tretirati neželjene efekte terapije</a:t>
            </a:r>
            <a:endParaRPr lang="en-US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527538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9040" y="1738040"/>
            <a:ext cx="8622682" cy="43396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r-Latn-CS" sz="3600" b="1" i="1" dirty="0" smtClean="0">
                <a:latin typeface="+mj-lt"/>
              </a:rPr>
              <a:t>Zaključak</a:t>
            </a:r>
          </a:p>
          <a:p>
            <a:pPr marL="342900" indent="-342900">
              <a:buFont typeface="Wingdings" pitchFamily="2" charset="2"/>
              <a:buChar char="§"/>
            </a:pPr>
            <a:endParaRPr lang="sr-Latn-CS" sz="2400" dirty="0"/>
          </a:p>
          <a:p>
            <a:pPr marL="342900" indent="-342900">
              <a:buFont typeface="Wingdings" pitchFamily="2" charset="2"/>
              <a:buChar char="§"/>
            </a:pPr>
            <a:endParaRPr lang="sr-Latn-CS" sz="2400" dirty="0" smtClean="0"/>
          </a:p>
          <a:p>
            <a:pPr marL="342900" indent="-342900">
              <a:buFont typeface="Wingdings" pitchFamily="2" charset="2"/>
              <a:buChar char="§"/>
            </a:pPr>
            <a:r>
              <a:rPr lang="sr-Latn-CS" sz="2400" dirty="0" smtClean="0"/>
              <a:t>Započeti </a:t>
            </a:r>
            <a:r>
              <a:rPr lang="sr-Latn-CS" sz="2400" dirty="0"/>
              <a:t>terapiju rano još na terenu </a:t>
            </a:r>
            <a:r>
              <a:rPr lang="sr-Latn-CS" sz="2400" dirty="0" smtClean="0"/>
              <a:t>opioidi, ketamin</a:t>
            </a:r>
            <a:endParaRPr lang="sr-Latn-CS" sz="2400" dirty="0"/>
          </a:p>
          <a:p>
            <a:pPr marL="342900" indent="-342900">
              <a:buFont typeface="Wingdings" pitchFamily="2" charset="2"/>
              <a:buChar char="§"/>
            </a:pPr>
            <a:r>
              <a:rPr lang="sr-Latn-CS" sz="2400" dirty="0"/>
              <a:t>Efikasna kontrola bola značajno doprinosi </a:t>
            </a:r>
            <a:r>
              <a:rPr lang="sr-Latn-CS" sz="2400" dirty="0" smtClean="0"/>
              <a:t>smanjenju</a:t>
            </a:r>
          </a:p>
          <a:p>
            <a:r>
              <a:rPr lang="sr-Latn-CS" sz="2400" dirty="0"/>
              <a:t> </a:t>
            </a:r>
            <a:r>
              <a:rPr lang="sr-Latn-CS" sz="2400" dirty="0" smtClean="0"/>
              <a:t>   mortaliteta </a:t>
            </a:r>
            <a:r>
              <a:rPr lang="sr-Latn-CS" sz="2400" dirty="0"/>
              <a:t>i morbiditeta nakon traume i operacja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sr-Latn-CS" sz="2400" dirty="0"/>
              <a:t>Multimodalan pristup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sr-Latn-CS" sz="2400" dirty="0"/>
              <a:t>Titrijate analgeziju prema </a:t>
            </a:r>
            <a:r>
              <a:rPr lang="sr-Latn-CS" sz="2400" dirty="0" smtClean="0"/>
              <a:t>odgovoru, regularna re</a:t>
            </a:r>
            <a:r>
              <a:rPr lang="en-US" sz="2400" dirty="0"/>
              <a:t>-</a:t>
            </a:r>
            <a:r>
              <a:rPr lang="sr-Latn-CS" sz="2400" dirty="0" smtClean="0"/>
              <a:t>evaluacija</a:t>
            </a:r>
            <a:endParaRPr lang="sr-Latn-CS" sz="2400" dirty="0"/>
          </a:p>
          <a:p>
            <a:pPr marL="342900" indent="-342900">
              <a:buFont typeface="Wingdings" pitchFamily="2" charset="2"/>
              <a:buChar char="§"/>
            </a:pPr>
            <a:r>
              <a:rPr lang="sr-Latn-CS" sz="2400" dirty="0"/>
              <a:t>Procena i tretman psiho-socijalnih faktora koji </a:t>
            </a:r>
            <a:r>
              <a:rPr lang="sr-Latn-CS" sz="2400" dirty="0" smtClean="0"/>
              <a:t>mogu</a:t>
            </a:r>
          </a:p>
          <a:p>
            <a:r>
              <a:rPr lang="sr-Latn-CS" sz="2400" dirty="0"/>
              <a:t> </a:t>
            </a:r>
            <a:r>
              <a:rPr lang="sr-Latn-CS" sz="2400" dirty="0" smtClean="0"/>
              <a:t>   doprineti </a:t>
            </a:r>
            <a:r>
              <a:rPr lang="sr-Latn-CS" sz="2400" dirty="0"/>
              <a:t>pojavi hroničnog bola</a:t>
            </a:r>
          </a:p>
          <a:p>
            <a:pPr marL="342900" indent="-342900">
              <a:buFont typeface="Wingdings" pitchFamily="2" charset="2"/>
              <a:buChar char="§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3302229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2976" y="500042"/>
            <a:ext cx="6629424" cy="285752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5" name="Picture Placeholder 4" descr="pain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7623" b="7623"/>
          <a:stretch>
            <a:fillRect/>
          </a:stretch>
        </p:blipFill>
        <p:spPr>
          <a:xfrm>
            <a:off x="0" y="1893781"/>
            <a:ext cx="9146272" cy="4960144"/>
          </a:xfrm>
        </p:spPr>
      </p:pic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785786" y="714356"/>
            <a:ext cx="6986614" cy="1121588"/>
          </a:xfrm>
        </p:spPr>
        <p:txBody>
          <a:bodyPr>
            <a:noAutofit/>
          </a:bodyPr>
          <a:lstStyle/>
          <a:p>
            <a:r>
              <a:rPr lang="sr-Latn-CS" sz="4400" i="1" dirty="0" smtClean="0">
                <a:latin typeface="Berlin Sans FB" pitchFamily="34" charset="0"/>
              </a:rPr>
              <a:t>Hvala na pažnji</a:t>
            </a:r>
            <a:endParaRPr lang="en-US" sz="4400" i="1" dirty="0">
              <a:latin typeface="Berlin Sans FB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20530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23528" y="476672"/>
            <a:ext cx="8501122" cy="768085"/>
          </a:xfrm>
        </p:spPr>
        <p:txBody>
          <a:bodyPr>
            <a:normAutofit/>
          </a:bodyPr>
          <a:lstStyle/>
          <a:p>
            <a:r>
              <a:rPr lang="en-US" sz="4000" dirty="0" err="1" smtClean="0"/>
              <a:t>Uvod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323528" y="1916832"/>
            <a:ext cx="8679308" cy="3524275"/>
          </a:xfrm>
        </p:spPr>
        <p:txBody>
          <a:bodyPr>
            <a:normAutofit lnSpcReduction="10000"/>
          </a:bodyPr>
          <a:lstStyle/>
          <a:p>
            <a:r>
              <a:rPr lang="sr-Latn-CS" sz="2400" dirty="0" smtClean="0"/>
              <a:t>Brojne studije pokazuju lošu kontrolu bola</a:t>
            </a:r>
            <a:r>
              <a:rPr lang="en-US" sz="2400" dirty="0" smtClean="0"/>
              <a:t> </a:t>
            </a:r>
            <a:r>
              <a:rPr lang="sr-Latn-CS" sz="2400" dirty="0" smtClean="0"/>
              <a:t>nakon akutne traume</a:t>
            </a:r>
            <a:endParaRPr lang="en-US" sz="2400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marL="365760" indent="-256032">
              <a:buFont typeface="Wingdings 3"/>
              <a:buChar char=""/>
              <a:defRPr/>
            </a:pPr>
            <a:r>
              <a:rPr lang="en-CA" dirty="0"/>
              <a:t>450 trauma pa</a:t>
            </a:r>
            <a:r>
              <a:rPr lang="sr-Latn-RS" dirty="0"/>
              <a:t>cijenata</a:t>
            </a:r>
            <a:r>
              <a:rPr lang="en-CA" dirty="0"/>
              <a:t>- </a:t>
            </a:r>
            <a:r>
              <a:rPr lang="sr-Latn-RS" dirty="0"/>
              <a:t>bol meren na prijemu</a:t>
            </a:r>
            <a:endParaRPr lang="en-CA" dirty="0"/>
          </a:p>
          <a:p>
            <a:pPr marL="365760" indent="-256032">
              <a:buFont typeface="Wingdings 3"/>
              <a:buChar char=""/>
              <a:defRPr/>
            </a:pPr>
            <a:r>
              <a:rPr lang="en-CA" dirty="0" err="1"/>
              <a:t>Prevalenc</a:t>
            </a:r>
            <a:r>
              <a:rPr lang="sr-Latn-RS" dirty="0"/>
              <a:t>a bola na prijemu</a:t>
            </a:r>
            <a:r>
              <a:rPr lang="en-CA" dirty="0"/>
              <a:t>- 91% </a:t>
            </a:r>
          </a:p>
          <a:p>
            <a:pPr marL="365760" indent="-256032">
              <a:buFont typeface="Wingdings 3"/>
              <a:buChar char=""/>
              <a:defRPr/>
            </a:pPr>
            <a:r>
              <a:rPr lang="sr-Latn-RS" dirty="0"/>
              <a:t>Pri otpustu</a:t>
            </a:r>
            <a:r>
              <a:rPr lang="en-CA" dirty="0"/>
              <a:t> 86% – 2/3 </a:t>
            </a:r>
            <a:r>
              <a:rPr lang="sr-Latn-RS" dirty="0"/>
              <a:t>umeren ili jak bol na otpust</a:t>
            </a:r>
            <a:r>
              <a:rPr lang="en-US" dirty="0" smtClean="0"/>
              <a:t>u</a:t>
            </a:r>
          </a:p>
          <a:p>
            <a:pPr marL="365760" indent="-256032">
              <a:buFont typeface="Wingdings 3"/>
              <a:buChar char=""/>
              <a:defRPr/>
            </a:pPr>
            <a:endParaRPr lang="en-US" dirty="0"/>
          </a:p>
          <a:p>
            <a:pPr marL="109728" algn="r">
              <a:defRPr/>
            </a:pPr>
            <a:r>
              <a:rPr lang="en-CA" sz="1400" dirty="0" err="1"/>
              <a:t>Berben</a:t>
            </a:r>
            <a:r>
              <a:rPr lang="en-CA" sz="1400" dirty="0"/>
              <a:t> et. </a:t>
            </a:r>
            <a:r>
              <a:rPr lang="en-CA" sz="1400" dirty="0" smtClean="0"/>
              <a:t>al. Pain </a:t>
            </a:r>
            <a:r>
              <a:rPr lang="en-CA" sz="1400" dirty="0"/>
              <a:t>prevalence and pain relief in trauma patients </a:t>
            </a:r>
            <a:r>
              <a:rPr lang="en-CA" sz="1400" dirty="0" smtClean="0"/>
              <a:t>in</a:t>
            </a:r>
          </a:p>
          <a:p>
            <a:pPr marL="109728" algn="r">
              <a:defRPr/>
            </a:pPr>
            <a:r>
              <a:rPr lang="en-CA" sz="1400" dirty="0" smtClean="0"/>
              <a:t> </a:t>
            </a:r>
            <a:r>
              <a:rPr lang="en-CA" sz="1400" dirty="0"/>
              <a:t>the Accident &amp; </a:t>
            </a:r>
            <a:r>
              <a:rPr lang="en-CA" sz="1400" dirty="0" smtClean="0"/>
              <a:t>Emergency </a:t>
            </a:r>
            <a:r>
              <a:rPr lang="en-CA" sz="1400" dirty="0"/>
              <a:t>department  (2008) </a:t>
            </a:r>
            <a:r>
              <a:rPr lang="en-CA" sz="1400" dirty="0" smtClean="0"/>
              <a:t>Injury</a:t>
            </a:r>
            <a:r>
              <a:rPr lang="en-CA" sz="1400" dirty="0"/>
              <a:t>; May;39(5):578-85</a:t>
            </a:r>
            <a:endParaRPr lang="en-US" sz="1400" dirty="0"/>
          </a:p>
          <a:p>
            <a:pPr marL="285750" indent="-285750">
              <a:buFont typeface="Arial" pitchFamily="34" charset="0"/>
              <a:buChar char="•"/>
            </a:pP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sr-Latn-RS" i="1" dirty="0" smtClean="0"/>
              <a:t>Zašto?</a:t>
            </a:r>
            <a:endParaRPr lang="en-US" i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899592" y="1523987"/>
            <a:ext cx="8136904" cy="3921237"/>
          </a:xfrm>
        </p:spPr>
        <p:txBody>
          <a:bodyPr>
            <a:normAutofit/>
          </a:bodyPr>
          <a:lstStyle/>
          <a:p>
            <a:r>
              <a:rPr lang="en-US" dirty="0" smtClean="0"/>
              <a:t> </a:t>
            </a:r>
            <a:r>
              <a:rPr lang="sr-Latn-RS" sz="2800" b="1" dirty="0">
                <a:solidFill>
                  <a:schemeClr val="accent2">
                    <a:lumMod val="75000"/>
                  </a:schemeClr>
                </a:solidFill>
              </a:rPr>
              <a:t>Oslobađanje od bola je osnovno ljudsko pravo </a:t>
            </a:r>
          </a:p>
          <a:p>
            <a:pPr marL="68580"/>
            <a:r>
              <a:rPr lang="sr-Latn-RS" sz="1200" dirty="0"/>
              <a:t>(</a:t>
            </a:r>
            <a:r>
              <a:rPr lang="en-US" sz="1200" dirty="0"/>
              <a:t>Association for the Study of Pain, European Federation of IASP Chapters and Human Rights Watch</a:t>
            </a:r>
            <a:r>
              <a:rPr lang="sr-Latn-RS" sz="1200" dirty="0" smtClean="0"/>
              <a:t>)</a:t>
            </a:r>
            <a:endParaRPr lang="en-US" sz="1200" dirty="0" smtClean="0"/>
          </a:p>
          <a:p>
            <a:pPr marL="68580"/>
            <a:endParaRPr lang="sr-Latn-RS" sz="1200" dirty="0"/>
          </a:p>
          <a:p>
            <a:pPr>
              <a:buFont typeface="Wingdings" pitchFamily="2" charset="2"/>
              <a:buChar char="§"/>
            </a:pPr>
            <a:r>
              <a:rPr lang="sr-Latn-RS" sz="2400" dirty="0"/>
              <a:t>Smanjiti negativne fiziološke efekte bola</a:t>
            </a:r>
          </a:p>
          <a:p>
            <a:pPr>
              <a:buFont typeface="Wingdings" pitchFamily="2" charset="2"/>
              <a:buChar char="§"/>
            </a:pPr>
            <a:r>
              <a:rPr lang="sr-Latn-RS" sz="2400" dirty="0"/>
              <a:t>Smanjiti negativne psihološke efekte bola</a:t>
            </a:r>
          </a:p>
          <a:p>
            <a:pPr>
              <a:buFont typeface="Wingdings" pitchFamily="2" charset="2"/>
              <a:buChar char="§"/>
            </a:pPr>
            <a:r>
              <a:rPr lang="sr-Latn-RS" sz="2400" dirty="0"/>
              <a:t>Smanjiti rizik pojave hroničnog bola</a:t>
            </a:r>
          </a:p>
          <a:p>
            <a:pPr marL="411480" indent="-342900">
              <a:buFont typeface="Wingdings" pitchFamily="2" charset="2"/>
              <a:buChar char="Ø"/>
            </a:pPr>
            <a:r>
              <a:rPr lang="sr-Latn-RS" sz="2400" dirty="0" smtClean="0"/>
              <a:t>nelečen </a:t>
            </a:r>
            <a:r>
              <a:rPr lang="sr-Latn-RS" sz="2400" dirty="0"/>
              <a:t>bol može dovesti strukturnih promena u </a:t>
            </a:r>
            <a:r>
              <a:rPr lang="sr-Latn-RS" sz="2400" dirty="0" smtClean="0"/>
              <a:t>           nervnom sistemu</a:t>
            </a:r>
            <a:endParaRPr lang="en-US" sz="2400" dirty="0" smtClean="0"/>
          </a:p>
          <a:p>
            <a:pPr marL="411480" indent="-342900">
              <a:buFont typeface="Wingdings" pitchFamily="2" charset="2"/>
              <a:buChar char="Ø"/>
            </a:pPr>
            <a:r>
              <a:rPr lang="sr-Latn-RS" sz="2400" dirty="0" smtClean="0"/>
              <a:t>traumatsko oštećenje nerava, kompresija nerava usled  kontrakture okolnog traumatizovanog tkiva...</a:t>
            </a:r>
            <a:endParaRPr lang="sr-Latn-RS" sz="2400" dirty="0"/>
          </a:p>
          <a:p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sr-Latn-RS" i="1" dirty="0" smtClean="0"/>
              <a:t>Zašto?</a:t>
            </a:r>
            <a:endParaRPr lang="en-US" i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1331640" y="1899989"/>
            <a:ext cx="7500960" cy="3524275"/>
          </a:xfrm>
        </p:spPr>
        <p:txBody>
          <a:bodyPr>
            <a:normAutofit/>
          </a:bodyPr>
          <a:lstStyle/>
          <a:p>
            <a:pPr marL="342900" indent="-342900">
              <a:buFont typeface="Wingdings" pitchFamily="2" charset="2"/>
              <a:buChar char="q"/>
            </a:pPr>
            <a:r>
              <a:rPr lang="sr-Latn-RS" sz="2400" b="1" dirty="0" smtClean="0">
                <a:solidFill>
                  <a:srgbClr val="C00000"/>
                </a:solidFill>
              </a:rPr>
              <a:t>Pravovremena i adekvatna analgezija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sr-Latn-RS" sz="2400" dirty="0" smtClean="0"/>
              <a:t>ubrzava proces isceljenja povreda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sr-Latn-RS" sz="2400" dirty="0" smtClean="0"/>
              <a:t>Smanjuje stres odgvor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sr-Latn-RS" sz="2400" dirty="0" smtClean="0"/>
              <a:t>Smanjuje dužinu i troškove bolničkog lečenja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sr-Latn-RS" sz="2400" dirty="0" smtClean="0"/>
              <a:t>Smanjuje morbiditet i mortalitet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4932040" y="4720500"/>
            <a:ext cx="410375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Cohen SP, Christo PJ, </a:t>
            </a:r>
            <a:r>
              <a:rPr lang="en-US" sz="1400" dirty="0" err="1"/>
              <a:t>Moroz</a:t>
            </a:r>
            <a:r>
              <a:rPr lang="en-US" sz="1400" dirty="0"/>
              <a:t> L</a:t>
            </a:r>
            <a:r>
              <a:rPr lang="en-US" sz="1400" dirty="0" smtClean="0"/>
              <a:t>.</a:t>
            </a:r>
            <a:endParaRPr lang="sr-Latn-RS" sz="1400" dirty="0" smtClean="0"/>
          </a:p>
          <a:p>
            <a:r>
              <a:rPr lang="en-US" sz="1400" dirty="0" smtClean="0"/>
              <a:t> </a:t>
            </a:r>
            <a:r>
              <a:rPr lang="en-US" sz="1400" dirty="0"/>
              <a:t>Pain management in trauma patients</a:t>
            </a:r>
            <a:r>
              <a:rPr lang="en-US" sz="1400" dirty="0" smtClean="0"/>
              <a:t>.</a:t>
            </a:r>
            <a:endParaRPr lang="sr-Latn-RS" sz="1400" dirty="0" smtClean="0"/>
          </a:p>
          <a:p>
            <a:r>
              <a:rPr lang="en-US" sz="1400" dirty="0"/>
              <a:t> Am J </a:t>
            </a:r>
            <a:r>
              <a:rPr lang="en-US" sz="1400" dirty="0" err="1"/>
              <a:t>Phys</a:t>
            </a:r>
            <a:r>
              <a:rPr lang="en-US" sz="1400" dirty="0"/>
              <a:t> Med </a:t>
            </a:r>
            <a:r>
              <a:rPr lang="en-US" sz="1400" dirty="0" err="1"/>
              <a:t>Rehabil</a:t>
            </a:r>
            <a:r>
              <a:rPr lang="en-US" sz="1400" dirty="0"/>
              <a:t>. 2004 Feb;83(2):142–61</a:t>
            </a:r>
          </a:p>
        </p:txBody>
      </p:sp>
    </p:spTree>
    <p:extLst>
      <p:ext uri="{BB962C8B-B14F-4D97-AF65-F5344CB8AC3E}">
        <p14:creationId xmlns:p14="http://schemas.microsoft.com/office/powerpoint/2010/main" xmlns="" val="1856880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sr-Latn-RS" dirty="0" smtClean="0"/>
              <a:t>Bol nakon traume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285750" indent="-285750">
              <a:buFont typeface="Wingdings" pitchFamily="2" charset="2"/>
              <a:buChar char="Ø"/>
            </a:pPr>
            <a:r>
              <a:rPr lang="sr-Latn-RS" dirty="0" smtClean="0"/>
              <a:t> </a:t>
            </a:r>
            <a:r>
              <a:rPr lang="sr-Latn-CS" sz="2400" dirty="0" smtClean="0"/>
              <a:t>Intenzitet bola ukazuje na težinu i tip povrede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sr-Latn-CS" sz="2400" dirty="0" smtClean="0"/>
              <a:t>Može dovesti do ozbljnih komplikacija i pogoršati opšte      stanje bolesnika</a:t>
            </a:r>
            <a:endParaRPr lang="sr-Latn-CS" sz="2400" dirty="0"/>
          </a:p>
          <a:p>
            <a:pPr marL="285750" indent="-285750">
              <a:buFont typeface="Wingdings" pitchFamily="2" charset="2"/>
              <a:buChar char="Ø"/>
            </a:pPr>
            <a:endParaRPr lang="sr-Latn-CS" sz="2400" dirty="0" smtClean="0"/>
          </a:p>
          <a:p>
            <a:pPr marL="285750" indent="-285750">
              <a:buFont typeface="Wingdings" pitchFamily="2" charset="2"/>
              <a:buChar char="Ø"/>
            </a:pPr>
            <a:r>
              <a:rPr lang="sr-Latn-CS" sz="2400" dirty="0" smtClean="0"/>
              <a:t>Nije uvek </a:t>
            </a:r>
            <a:r>
              <a:rPr lang="sr-Latn-CS" sz="2400" dirty="0"/>
              <a:t>proporcionalan stepenu oštećenja tkiva</a:t>
            </a:r>
            <a:endParaRPr lang="en-US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1931959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509305227"/>
              </p:ext>
            </p:extLst>
          </p:nvPr>
        </p:nvGraphicFramePr>
        <p:xfrm>
          <a:off x="827584" y="908720"/>
          <a:ext cx="77724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059832" y="337776"/>
            <a:ext cx="30556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3200" b="1" dirty="0" smtClean="0"/>
              <a:t>TRAUMA, BOL</a:t>
            </a:r>
            <a:endParaRPr lang="en-US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843808" y="5517232"/>
            <a:ext cx="4900701" cy="7078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sr-Latn-RS" sz="2000" dirty="0" smtClean="0"/>
              <a:t>Manifestacija psihičkih simptoma u stresu</a:t>
            </a:r>
          </a:p>
          <a:p>
            <a:pPr algn="ctr"/>
            <a:r>
              <a:rPr lang="sr-Latn-RS" sz="2000" dirty="0" smtClean="0"/>
              <a:t>Doprinose razvoju hroničnog bola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38" descr="MC900438743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188" y="1217613"/>
            <a:ext cx="1944687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395" name="Picture 51" descr="intestine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088" y="4941888"/>
            <a:ext cx="1655762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396" name="Picture 43" descr="lung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188" y="3284538"/>
            <a:ext cx="187325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89" name="Rectangle 2"/>
          <p:cNvSpPr>
            <a:spLocks noGrp="1"/>
          </p:cNvSpPr>
          <p:nvPr>
            <p:ph type="title" idx="4294967295"/>
          </p:nvPr>
        </p:nvSpPr>
        <p:spPr>
          <a:xfrm>
            <a:off x="467544" y="188640"/>
            <a:ext cx="8229600" cy="533400"/>
          </a:xfrm>
          <a:prstGeom prst="rect">
            <a:avLst/>
          </a:prstGeom>
        </p:spPr>
        <p:txBody>
          <a:bodyPr wrap="square" lIns="91440" tIns="45720" rIns="91440" bIns="45720" numCol="1" anchor="b" anchorCtr="0" compatLnSpc="1">
            <a:prstTxWarp prst="textNoShape">
              <a:avLst/>
            </a:prstTxWarp>
            <a:noAutofit/>
          </a:bodyPr>
          <a:lstStyle/>
          <a:p>
            <a:pPr algn="ctr" eaLnBrk="1" hangingPunct="1">
              <a:defRPr/>
            </a:pPr>
            <a:r>
              <a:rPr lang="sr-Latn-RS" sz="36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Consolas" pitchFamily="49" charset="0"/>
              </a:rPr>
              <a:t>Štetni efekti bola</a:t>
            </a:r>
            <a:endParaRPr lang="en-US" sz="3600" dirty="0" smtClean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cs typeface="Consolas" pitchFamily="49" charset="0"/>
            </a:endParaRPr>
          </a:p>
        </p:txBody>
      </p:sp>
      <p:graphicFrame>
        <p:nvGraphicFramePr>
          <p:cNvPr id="51250" name="Group 50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xmlns="" val="1181740331"/>
              </p:ext>
            </p:extLst>
          </p:nvPr>
        </p:nvGraphicFramePr>
        <p:xfrm>
          <a:off x="179512" y="650716"/>
          <a:ext cx="8856984" cy="5741988"/>
        </p:xfrm>
        <a:graphic>
          <a:graphicData uri="http://schemas.openxmlformats.org/drawingml/2006/table">
            <a:tbl>
              <a:tblPr/>
              <a:tblGrid>
                <a:gridCol w="2951773"/>
                <a:gridCol w="2953439"/>
                <a:gridCol w="2951772"/>
              </a:tblGrid>
              <a:tr h="2089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orbe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é"/>
                        <a:tabLst/>
                      </a:pPr>
                      <a:r>
                        <a:rPr kumimoji="0" lang="sr-Latn-R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Consolas" pitchFamily="49" charset="0"/>
                          <a:sym typeface="Wingdings" pitchFamily="2" charset="2"/>
                        </a:rPr>
                        <a:t>frekvenca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Consolas" pitchFamily="49" charset="0"/>
                        <a:sym typeface="Wingdings" pitchFamily="2" charset="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é"/>
                        <a:tabLst/>
                      </a:pPr>
                      <a:r>
                        <a:rPr kumimoji="0" lang="sr-Latn-R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Consolas" pitchFamily="49" charset="0"/>
                          <a:sym typeface="Wingdings" pitchFamily="2" charset="2"/>
                        </a:rPr>
                        <a:t>Krvni pritisak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Consolas" pitchFamily="49" charset="0"/>
                        <a:sym typeface="Wingdings" pitchFamily="2" charset="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é"/>
                        <a:tabLst/>
                      </a:pPr>
                      <a:r>
                        <a:rPr kumimoji="0" lang="sr-Latn-R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Consolas" pitchFamily="49" charset="0"/>
                          <a:sym typeface="Wingdings" pitchFamily="2" charset="2"/>
                        </a:rPr>
                        <a:t>Povećane potrebe za O2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Consolas" pitchFamily="49" charset="0"/>
                        <a:sym typeface="Wingdings" pitchFamily="2" charset="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sr-Latn-R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Consolas" pitchFamily="49" charset="0"/>
                          <a:sym typeface="Wingdings" pitchFamily="2" charset="2"/>
                        </a:rPr>
                        <a:t>Hiper- koagulabilnost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Consolas" pitchFamily="49" charset="0"/>
                        <a:sym typeface="Wingdings" pitchFamily="2" charset="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sr-Latn-R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Consolas" pitchFamily="49" charset="0"/>
                        </a:rPr>
                        <a:t>Nestsbilna angina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Consolas" pitchFamily="49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sr-Latn-R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Consolas" pitchFamily="49" charset="0"/>
                        </a:rPr>
                        <a:t>Infarkt miokarda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Consolas" pitchFamily="49" charset="0"/>
                        </a:rPr>
                        <a:t>DVT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Consolas" pitchFamily="49" charset="0"/>
                        </a:rPr>
                        <a:t>PE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65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orbe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ê"/>
                        <a:tabLst/>
                      </a:pPr>
                      <a:r>
                        <a:rPr kumimoji="0" lang="sr-Latn-R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Consolas" pitchFamily="49" charset="0"/>
                          <a:sym typeface="Wingdings" pitchFamily="2" charset="2"/>
                        </a:rPr>
                        <a:t>Disajni volumen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Consolas" pitchFamily="49" charset="0"/>
                        <a:sym typeface="Wingdings" pitchFamily="2" charset="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ê"/>
                        <a:tabLst/>
                      </a:pPr>
                      <a:r>
                        <a:rPr kumimoji="0" lang="sr-Latn-R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Consolas" pitchFamily="49" charset="0"/>
                          <a:sym typeface="Wingdings" pitchFamily="2" charset="2"/>
                        </a:rPr>
                        <a:t>Snižen refleks kašlja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Consolas" pitchFamily="49" charset="0"/>
                        <a:sym typeface="Wingdings" pitchFamily="2" charset="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Consolas" pitchFamily="49" charset="0"/>
                        <a:sym typeface="Wingdings" pitchFamily="2" charset="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Consolas" pitchFamily="49" charset="0"/>
                        </a:rPr>
                        <a:t>Atele</a:t>
                      </a:r>
                      <a:r>
                        <a:rPr kumimoji="0" lang="sr-Latn-R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Consolas" pitchFamily="49" charset="0"/>
                        </a:rPr>
                        <a:t>ktaze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Consolas" pitchFamily="49" charset="0"/>
                        </a:rPr>
                        <a:t>Pneumonia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Consolas" pitchFamily="49" charset="0"/>
                        </a:rPr>
                        <a:t>Hypoxemia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Consolas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494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orbe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ê"/>
                        <a:tabLst/>
                      </a:pPr>
                      <a:r>
                        <a:rPr kumimoji="0" lang="sr-Latn-R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sym typeface="Wingdings" pitchFamily="2" charset="2"/>
                        </a:rPr>
                        <a:t>Pražnjenje želudca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sym typeface="Wingdings" pitchFamily="2" charset="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ê"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sym typeface="Wingdings" pitchFamily="2" charset="2"/>
                        </a:rPr>
                        <a:t> </a:t>
                      </a:r>
                      <a:r>
                        <a:rPr kumimoji="0" lang="sr-Latn-R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sym typeface="Wingdings" pitchFamily="2" charset="2"/>
                        </a:rPr>
                        <a:t>crevni motilitet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sym typeface="Wingdings" pitchFamily="2" charset="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sr-Latn-R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Konstipacija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Anorexia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Ileus</a:t>
                      </a:r>
                      <a:r>
                        <a:rPr kumimoji="0" lang="sr-Latn-R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(muka, povraćanje)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9416" name="Text Box 33"/>
          <p:cNvSpPr txBox="1">
            <a:spLocks noChangeArrowheads="1"/>
          </p:cNvSpPr>
          <p:nvPr/>
        </p:nvSpPr>
        <p:spPr bwMode="auto">
          <a:xfrm>
            <a:off x="2771775" y="6583363"/>
            <a:ext cx="6105525" cy="2746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200">
                <a:latin typeface="Tahoma" pitchFamily="34" charset="0"/>
              </a:rPr>
              <a:t>National Pharmaceutical Council (2001). Macintyre &amp; Schug (2007).Cohen et al (2004)</a:t>
            </a:r>
          </a:p>
        </p:txBody>
      </p:sp>
    </p:spTree>
    <p:extLst>
      <p:ext uri="{BB962C8B-B14F-4D97-AF65-F5344CB8AC3E}">
        <p14:creationId xmlns:p14="http://schemas.microsoft.com/office/powerpoint/2010/main" xmlns="" val="4135862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eg"/></Relationships>
</file>

<file path=ppt/theme/theme1.xml><?xml version="1.0" encoding="utf-8"?>
<a:theme xmlns:a="http://schemas.openxmlformats.org/drawingml/2006/main" name="Cover and End Slide 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etr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2183</TotalTime>
  <Words>1411</Words>
  <Application>Microsoft Office PowerPoint</Application>
  <PresentationFormat>On-screen Show (4:3)</PresentationFormat>
  <Paragraphs>276</Paragraphs>
  <Slides>38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38</vt:i4>
      </vt:variant>
    </vt:vector>
  </HeadingPairs>
  <TitlesOfParts>
    <vt:vector size="41" baseType="lpstr">
      <vt:lpstr>Cover and End Slide Master</vt:lpstr>
      <vt:lpstr>Custom Design</vt:lpstr>
      <vt:lpstr>Metro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Štetni efekti bola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Lečenje bola</vt:lpstr>
      <vt:lpstr>Slide 19</vt:lpstr>
      <vt:lpstr>Slide 20</vt:lpstr>
      <vt:lpstr>Slide 21</vt:lpstr>
      <vt:lpstr>Slide 22</vt:lpstr>
      <vt:lpstr>Slide 23</vt:lpstr>
      <vt:lpstr>Slide 24</vt:lpstr>
      <vt:lpstr>Principi doziranja- sukcesivno davanje malih doza dok se ne dostigne željeni efekat- odredi se osnovna doza </vt:lpstr>
      <vt:lpstr>Slide 26</vt:lpstr>
      <vt:lpstr>Slide 27</vt:lpstr>
      <vt:lpstr>Slide 28</vt:lpstr>
      <vt:lpstr>Tehničke poteškoće ?</vt:lpstr>
      <vt:lpstr>Slide 30</vt:lpstr>
      <vt:lpstr>Slide 31</vt:lpstr>
      <vt:lpstr>Slide 32</vt:lpstr>
      <vt:lpstr>Slide 33</vt:lpstr>
      <vt:lpstr>Koji je optimalan analgetik proceniti intenzitet bola</vt:lpstr>
      <vt:lpstr>Slide 35</vt:lpstr>
      <vt:lpstr>Slide 36</vt:lpstr>
      <vt:lpstr>Slide 37</vt:lpstr>
      <vt:lpstr>Slide 38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nenad zornic</cp:lastModifiedBy>
  <cp:revision>155</cp:revision>
  <dcterms:created xsi:type="dcterms:W3CDTF">2016-12-05T23:26:54Z</dcterms:created>
  <dcterms:modified xsi:type="dcterms:W3CDTF">2019-11-18T11:30:38Z</dcterms:modified>
</cp:coreProperties>
</file>